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gif" ContentType="image/gif"/>
  <Default Extension="avi" ContentType="video/avi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367" r:id="rId6"/>
    <p:sldId id="569" r:id="rId7"/>
    <p:sldId id="570" r:id="rId8"/>
    <p:sldId id="571" r:id="rId9"/>
    <p:sldId id="572" r:id="rId10"/>
    <p:sldId id="573" r:id="rId11"/>
    <p:sldId id="568" r:id="rId12"/>
    <p:sldId id="368" r:id="rId13"/>
    <p:sldId id="574" r:id="rId14"/>
    <p:sldId id="575" r:id="rId15"/>
    <p:sldId id="576" r:id="rId16"/>
    <p:sldId id="536" r:id="rId17"/>
    <p:sldId id="577" r:id="rId18"/>
    <p:sldId id="578" r:id="rId19"/>
    <p:sldId id="580" r:id="rId20"/>
    <p:sldId id="581" r:id="rId21"/>
    <p:sldId id="582" r:id="rId22"/>
    <p:sldId id="596" r:id="rId23"/>
    <p:sldId id="594" r:id="rId24"/>
    <p:sldId id="583" r:id="rId25"/>
    <p:sldId id="584" r:id="rId26"/>
    <p:sldId id="585" r:id="rId27"/>
    <p:sldId id="611" r:id="rId28"/>
    <p:sldId id="612" r:id="rId29"/>
    <p:sldId id="586" r:id="rId30"/>
    <p:sldId id="588" r:id="rId31"/>
    <p:sldId id="590" r:id="rId32"/>
    <p:sldId id="587" r:id="rId33"/>
    <p:sldId id="613" r:id="rId34"/>
    <p:sldId id="589" r:id="rId35"/>
    <p:sldId id="591" r:id="rId36"/>
    <p:sldId id="592" r:id="rId37"/>
    <p:sldId id="595" r:id="rId38"/>
    <p:sldId id="597" r:id="rId39"/>
    <p:sldId id="598" r:id="rId40"/>
    <p:sldId id="599" r:id="rId41"/>
    <p:sldId id="600" r:id="rId42"/>
    <p:sldId id="602" r:id="rId43"/>
    <p:sldId id="603" r:id="rId44"/>
    <p:sldId id="604" r:id="rId45"/>
    <p:sldId id="605" r:id="rId46"/>
    <p:sldId id="606" r:id="rId47"/>
    <p:sldId id="607" r:id="rId48"/>
    <p:sldId id="609" r:id="rId49"/>
    <p:sldId id="608" r:id="rId50"/>
    <p:sldId id="610" r:id="rId51"/>
    <p:sldId id="615" r:id="rId52"/>
    <p:sldId id="616" r:id="rId53"/>
    <p:sldId id="617" r:id="rId54"/>
    <p:sldId id="618" r:id="rId55"/>
    <p:sldId id="619" r:id="rId56"/>
    <p:sldId id="278" r:id="rId5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2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8" autoAdjust="0"/>
    <p:restoredTop sz="74583" autoAdjust="0"/>
  </p:normalViewPr>
  <p:slideViewPr>
    <p:cSldViewPr>
      <p:cViewPr varScale="1">
        <p:scale>
          <a:sx n="52" d="100"/>
          <a:sy n="52" d="100"/>
        </p:scale>
        <p:origin x="1532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6A55B-0B0C-48BE-ACB9-8BC4F137FF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C9746-1040-4D60-8B0E-E2F7B35B42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39F092FB-1F71-4105-84D8-B7A4E6DE704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/>
            <a:fld id="{E8C5F5DB-3489-4B98-841A-04C4B1BD0F2E}" type="slidenum">
              <a:rPr lang="zh-CN" altLang="en-US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94C4F-1933-4056-9D6F-D9CFBF86E76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0C32D-F7C4-447C-B533-4D736ED7517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1BAFA-6F0D-4BF7-BB81-43618E04DA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976" y="2500307"/>
            <a:ext cx="6286544" cy="612768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4414" y="3357562"/>
            <a:ext cx="4429156" cy="4762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7189A-F273-4602-8BE9-44A31E60F20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8125" y="6356350"/>
            <a:ext cx="21336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B1981BB-8ED8-48D6-AABE-ACBAD1F7E31C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E17D3E-3B43-41BA-ADCA-B4ED64BCE69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B8D29-41BB-4655-BF2A-D1935EED2B6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634D3-B6B8-491D-9E80-C19999A08F0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D3511-83A3-4131-85C9-0C02F852979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506E3-B58F-4DB2-82E3-401C421703E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82D4E-168F-47A1-92B6-73F05C2A868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76111-424A-417D-9F88-DF762E7E314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568A2-D1E4-405C-9465-1D819ACB038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1D348F7C-6449-4DB5-B150-C4236E70AB34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A5412-7F66-49F7-9C07-15BD43BFE0E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2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A0D33-A7E3-476A-87B8-D7FB8AB0682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EAEC374-B65C-44FD-BDFE-B813C65DB2DF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85860"/>
            <a:ext cx="2057400" cy="4840303"/>
          </a:xfrm>
        </p:spPr>
        <p:txBody>
          <a:bodyPr vert="eaVert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14422"/>
            <a:ext cx="6019800" cy="49117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C3870-48C8-4598-9AA1-2BF2E0A5DD1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E5787EE1-4BAE-436C-951D-3151A82F7BB7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51E37-6350-4DCA-B48D-B348649DE9C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A1CCD8D4-CB2A-4087-A4AB-0DA7C391FDDC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89040D-B525-40F3-B8EF-0DDA7FFC004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30EDAA9F-833D-4AEA-AC65-BD478DDC7932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04518-FA78-4F7E-A9B3-A5B5785432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F970DCA3-E823-4ACB-B28D-F9224FA70317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6CEA34-E2FE-4411-8A5F-0DF490E7B8B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BFA7B66C-2457-4C04-B5E7-FAB075223BA1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549923-218C-4592-BBDF-ADE4D169B35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C1B56900-93D0-4B5B-B3DD-44AE3128A743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214422"/>
            <a:ext cx="3008313" cy="733422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14422"/>
            <a:ext cx="5111750" cy="4911741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000240"/>
            <a:ext cx="3008313" cy="412592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C63D0-91DA-4F90-8093-9A69210FDE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72581813-8297-4DD3-9F04-6E6A496AE4E0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2F16C-FA2E-4475-9238-68175B061CD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zh-CN" altLang="en-US">
                <a:solidFill>
                  <a:prstClr val="black"/>
                </a:solidFill>
              </a:rPr>
              <a:t>第</a:t>
            </a:r>
            <a:fld id="{6697F415-659E-4366-8B87-DB120E4A0B7E}" type="slidenum">
              <a:rPr lang="zh-CN" altLang="en-US">
                <a:solidFill>
                  <a:prstClr val="black"/>
                </a:solidFill>
              </a:rPr>
            </a:fld>
            <a:r>
              <a:rPr lang="zh-CN" altLang="en-US">
                <a:solidFill>
                  <a:prstClr val="black"/>
                </a:solidFill>
              </a:rPr>
              <a:t>页</a:t>
            </a:r>
            <a:r>
              <a:rPr lang="en-US" altLang="zh-CN">
                <a:solidFill>
                  <a:prstClr val="black"/>
                </a:solidFill>
              </a:rPr>
              <a:t>/21</a:t>
            </a:r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B55E5D9-380B-4DB0-A138-8D29FC4D38C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142875" y="357188"/>
            <a:ext cx="8229600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944234-1106-4754-8691-5FC22A1DC31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464C3B7-DDBD-403E-A304-4BD94D6CB4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黑体" pitchFamily="2" charset="-122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黑体" pitchFamily="2" charset="-122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黑体" pitchFamily="2" charset="-122"/>
          <a:ea typeface="黑体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hyperlink" Target="mailto:haoji_hu@zju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9.png"/><Relationship Id="rId2" Type="http://schemas.microsoft.com/office/2007/relationships/media" Target="../media/media1.avi"/><Relationship Id="rId1" Type="http://schemas.openxmlformats.org/officeDocument/2006/relationships/video" Target="../media/media1.avi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1.png"/><Relationship Id="rId1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hyperlink" Target="http://www.informatik.uni-trier.de/~ley/db/journals/tip/tip22.html" TargetMode="External"/><Relationship Id="rId5" Type="http://schemas.openxmlformats.org/officeDocument/2006/relationships/hyperlink" Target="http://www.informatik.uni-trier.de/~ley/pers/hd/y/Yu:Huimin.html" TargetMode="External"/><Relationship Id="rId4" Type="http://schemas.openxmlformats.org/officeDocument/2006/relationships/hyperlink" Target="http://www.informatik.uni-trier.de/~ley/pers/hd/c/Chen:Fei.html" TargetMode="Externa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1.GIF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2.png"/><Relationship Id="rId1" Type="http://schemas.openxmlformats.org/officeDocument/2006/relationships/image" Target="../media/image51.GIF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4.png"/><Relationship Id="rId1" Type="http://schemas.openxmlformats.org/officeDocument/2006/relationships/image" Target="../media/image53.GIF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2.png"/><Relationship Id="rId1" Type="http://schemas.openxmlformats.org/officeDocument/2006/relationships/image" Target="../media/image51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8.emf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59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7.emf"/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black">
          <a:xfrm>
            <a:off x="1619672" y="2708920"/>
            <a:ext cx="5832648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solidFill>
                <a:srgbClr val="FF0000"/>
              </a:solidFill>
              <a:latin typeface="Times New Roman" panose="02020503050405090304" pitchFamily="18" charset="0"/>
              <a:ea typeface="Arial Unicode MS" panose="020B0604020202020204" pitchFamily="34" charset="-122"/>
              <a:cs typeface="Times New Roman" panose="0202050305040509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目标检测与分割</a:t>
            </a:r>
            <a:endParaRPr lang="en-US" altLang="zh-CN" sz="2800" b="1" dirty="0" smtClean="0">
              <a:latin typeface="Times New Roman" panose="02020503050405090304" pitchFamily="18" charset="0"/>
              <a:ea typeface="Arial Unicode MS" panose="020B0604020202020204" pitchFamily="34" charset="-122"/>
              <a:cs typeface="Times New Roman" panose="0202050305040509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US" altLang="zh-CN" sz="2800" b="1" dirty="0" smtClean="0">
              <a:latin typeface="Times New Roman" panose="02020503050405090304" pitchFamily="18" charset="0"/>
              <a:ea typeface="Arial Unicode MS" panose="020B0604020202020204" pitchFamily="34" charset="-122"/>
              <a:cs typeface="Times New Roman" panose="0202050305040509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Object </a:t>
            </a:r>
            <a:r>
              <a:rPr lang="en-US" altLang="zh-CN" sz="2800" b="1" dirty="0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Detection and Segmentation</a:t>
            </a:r>
            <a:endParaRPr lang="en-US" altLang="zh-CN" sz="4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black">
          <a:xfrm>
            <a:off x="3347864" y="5013176"/>
            <a:ext cx="4896544" cy="92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胡浩基</a:t>
            </a:r>
            <a:endParaRPr lang="en-US" altLang="zh-CN" sz="2400" b="1" dirty="0" smtClean="0">
              <a:latin typeface="Times New Roman" panose="02020503050405090304" pitchFamily="18" charset="0"/>
              <a:ea typeface="Arial Unicode MS" panose="020B0604020202020204" pitchFamily="34" charset="-122"/>
              <a:cs typeface="Times New Roman" panose="0202050305040509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浙江大</a:t>
            </a:r>
            <a:r>
              <a:rPr lang="zh-CN" altLang="en-US" sz="2400" b="1" dirty="0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</a:rPr>
              <a:t>学信息与电子工程学院</a:t>
            </a:r>
            <a:r>
              <a:rPr lang="en-US" altLang="zh-CN" sz="2400" b="1" dirty="0" smtClean="0">
                <a:latin typeface="Times New Roman" panose="02020503050405090304" pitchFamily="18" charset="0"/>
                <a:ea typeface="Arial Unicode MS" panose="020B0604020202020204" pitchFamily="34" charset="-122"/>
                <a:cs typeface="Times New Roman" panose="02020503050405090304" pitchFamily="18" charset="0"/>
                <a:hlinkClick r:id="rId1"/>
              </a:rPr>
              <a:t>haoji_hu@zju.edu.cn</a:t>
            </a:r>
            <a:endParaRPr lang="en-US" altLang="zh-CN" sz="2400" b="1" dirty="0" smtClean="0">
              <a:latin typeface="Times New Roman" panose="02020503050405090304" pitchFamily="18" charset="0"/>
              <a:ea typeface="Arial Unicode MS" panose="020B0604020202020204" pitchFamily="34" charset="-122"/>
              <a:cs typeface="Times New Roman" panose="02020503050405090304" pitchFamily="18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>
                <a:solidFill>
                  <a:schemeClr val="bg1"/>
                </a:solidFill>
                <a:latin typeface="Times New Roman" panose="02020503050405090304" pitchFamily="18" charset="0"/>
                <a:ea typeface="华文楷体" panose="02010600040101010101" pitchFamily="2" charset="-122"/>
                <a:cs typeface="Times New Roman" panose="02020503050405090304" pitchFamily="18" charset="0"/>
              </a:rPr>
              <a:t>	</a:t>
            </a:r>
            <a:endParaRPr lang="en-US" altLang="zh-CN" sz="4000" b="1" dirty="0">
              <a:solidFill>
                <a:schemeClr val="bg1"/>
              </a:solidFill>
              <a:latin typeface="Times New Roman" panose="02020503050405090304" pitchFamily="18" charset="0"/>
              <a:ea typeface="华文楷体" panose="02010600040101010101" pitchFamily="2" charset="-122"/>
              <a:cs typeface="Times New Roman" panose="02020503050405090304" pitchFamily="18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4000" b="1" dirty="0" smtClean="0">
              <a:solidFill>
                <a:schemeClr val="bg1"/>
              </a:solidFill>
              <a:latin typeface="Times New Roman" panose="02020503050405090304" pitchFamily="18" charset="0"/>
              <a:ea typeface="华文楷体" panose="02010600040101010101" pitchFamily="2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56792"/>
            <a:ext cx="4248472" cy="334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584" y="5085184"/>
            <a:ext cx="803239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800" dirty="0" smtClean="0"/>
              <a:t>Image(D) =Integral(4</a:t>
            </a:r>
            <a:r>
              <a:rPr lang="en-US" altLang="zh-CN" sz="2800" smtClean="0"/>
              <a:t>)+Integral(1)-Integral(3)-</a:t>
            </a:r>
            <a:r>
              <a:rPr lang="en-US" altLang="zh-CN" sz="2800" dirty="0" smtClean="0"/>
              <a:t>Integral(2)</a:t>
            </a:r>
            <a:endParaRPr lang="zh-CN" altLang="en-US" sz="2800" dirty="0"/>
          </a:p>
        </p:txBody>
      </p:sp>
      <p:sp>
        <p:nvSpPr>
          <p:cNvPr id="18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11560" y="3095805"/>
                <a:ext cx="4773294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dirty="0" smtClean="0"/>
                  <a:t> x: </a:t>
                </a:r>
                <a:r>
                  <a:rPr lang="zh-CN" altLang="en-US" sz="2800" dirty="0" smtClean="0"/>
                  <a:t>图像。</a:t>
                </a:r>
                <a:endParaRPr lang="en-US" altLang="zh-CN" sz="2800" dirty="0" smtClean="0"/>
              </a:p>
              <a:p>
                <a:r>
                  <a:rPr lang="en-US" altLang="zh-CN" sz="2800" dirty="0"/>
                  <a:t> </a:t>
                </a:r>
                <a:r>
                  <a:rPr lang="en-US" altLang="zh-CN" sz="2800" dirty="0" smtClean="0"/>
                  <a:t>f:  </a:t>
                </a:r>
                <a:r>
                  <a:rPr lang="zh-CN" altLang="en-US" sz="2800" dirty="0" smtClean="0"/>
                  <a:t>某一个</a:t>
                </a:r>
                <a:r>
                  <a:rPr lang="en-US" altLang="zh-CN" sz="2800" dirty="0" err="1" smtClean="0"/>
                  <a:t>Haar</a:t>
                </a:r>
                <a:r>
                  <a:rPr lang="en-US" altLang="zh-CN" sz="2800" dirty="0" smtClean="0"/>
                  <a:t>-like feature</a:t>
                </a:r>
                <a:r>
                  <a:rPr lang="zh-CN" altLang="en-US" sz="2800" dirty="0"/>
                  <a:t>。</a:t>
                </a:r>
                <a:endParaRPr lang="en-US" altLang="zh-CN" sz="2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:  </a:t>
                </a:r>
                <a:r>
                  <a:rPr lang="zh-CN" altLang="en-US" sz="2800" dirty="0" smtClean="0"/>
                  <a:t>阈值。</a:t>
                </a:r>
                <a:endParaRPr lang="en-US" altLang="zh-CN" sz="28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 smtClean="0"/>
                  <a:t>:  POLARITY</a:t>
                </a:r>
                <a:r>
                  <a:rPr lang="zh-CN" altLang="en-US" sz="2800" dirty="0" smtClean="0"/>
                  <a:t>， 只能取</a:t>
                </a:r>
                <a:r>
                  <a:rPr lang="en-US" altLang="zh-CN" sz="2800" dirty="0" smtClean="0"/>
                  <a:t>+1</a:t>
                </a:r>
                <a:r>
                  <a:rPr lang="zh-CN" altLang="en-US" sz="2800" dirty="0" smtClean="0"/>
                  <a:t>或</a:t>
                </a:r>
                <a:r>
                  <a:rPr lang="en-US" altLang="zh-CN" sz="2800" dirty="0" smtClean="0"/>
                  <a:t>-1</a:t>
                </a:r>
                <a:r>
                  <a:rPr lang="zh-CN" altLang="en-US" sz="2800" dirty="0" smtClean="0"/>
                  <a:t>。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095805"/>
                <a:ext cx="4773294" cy="1723549"/>
              </a:xfrm>
              <a:prstGeom prst="rect">
                <a:avLst/>
              </a:prstGeom>
              <a:blipFill rotWithShape="1">
                <a:blip r:embed="rId1"/>
                <a:stretch>
                  <a:fillRect l="-1" t="-10" r="-10043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60285"/>
            <a:ext cx="4250386" cy="113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395536" y="1267309"/>
            <a:ext cx="835292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r>
              <a:rPr lang="zh-CN" altLang="en-US" sz="2800" dirty="0">
                <a:latin typeface="+mn-lt"/>
                <a:ea typeface="+mn-ea"/>
              </a:rPr>
              <a:t>分类器构造</a:t>
            </a:r>
            <a:r>
              <a:rPr lang="zh-CN" altLang="en-US" sz="2800" dirty="0" smtClean="0">
                <a:latin typeface="+mn-lt"/>
                <a:ea typeface="+mn-ea"/>
              </a:rPr>
              <a:t>：取一些人脸（</a:t>
            </a:r>
            <a:r>
              <a:rPr lang="en-US" altLang="zh-CN" sz="2800" dirty="0" smtClean="0">
                <a:latin typeface="+mn-lt"/>
                <a:ea typeface="+mn-ea"/>
              </a:rPr>
              <a:t>6000</a:t>
            </a:r>
            <a:r>
              <a:rPr lang="zh-CN" altLang="en-US" sz="2800" dirty="0" smtClean="0">
                <a:latin typeface="+mn-lt"/>
                <a:ea typeface="+mn-ea"/>
              </a:rPr>
              <a:t>张左右）和一些非人脸（</a:t>
            </a:r>
            <a:r>
              <a:rPr lang="en-US" altLang="zh-CN" sz="2800" dirty="0" smtClean="0">
                <a:latin typeface="+mn-lt"/>
                <a:ea typeface="+mn-ea"/>
              </a:rPr>
              <a:t>7</a:t>
            </a:r>
            <a:r>
              <a:rPr lang="zh-CN" altLang="en-US" sz="2800" dirty="0" smtClean="0">
                <a:latin typeface="+mn-lt"/>
                <a:ea typeface="+mn-ea"/>
              </a:rPr>
              <a:t>万张）作为训练样本。</a:t>
            </a:r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66689" y="5013176"/>
                <a:ext cx="828177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800" dirty="0" smtClean="0"/>
                  <a:t>对某个特定</a:t>
                </a:r>
                <a14:m>
                  <m:oMath xmlns:m="http://schemas.openxmlformats.org/officeDocument/2006/math">
                    <m:r>
                      <a:rPr lang="zh-CN" altLang="en-US" sz="2800" dirty="0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求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最佳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取值， 使</a:t>
                </a:r>
                <a:r>
                  <a:rPr lang="en-US" altLang="zh-CN" sz="2800" dirty="0" smtClean="0"/>
                  <a:t>h</a:t>
                </a:r>
                <a:r>
                  <a:rPr lang="zh-CN" altLang="en-US" sz="2800" dirty="0" smtClean="0"/>
                  <a:t>在训练样本上识别率最高。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" y="5013176"/>
                <a:ext cx="8281775" cy="861774"/>
              </a:xfrm>
              <a:prstGeom prst="rect">
                <a:avLst/>
              </a:prstGeom>
              <a:blipFill rotWithShape="1">
                <a:blip r:embed="rId3"/>
                <a:stretch>
                  <a:fillRect l="-7" t="-56" r="1" b="-1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57116" y="3095805"/>
                <a:ext cx="4773294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dirty="0" smtClean="0"/>
                  <a:t> x: </a:t>
                </a:r>
                <a:r>
                  <a:rPr lang="zh-CN" altLang="en-US" sz="2800" dirty="0" smtClean="0"/>
                  <a:t>图像。</a:t>
                </a:r>
                <a:endParaRPr lang="en-US" altLang="zh-CN" sz="2800" dirty="0" smtClean="0"/>
              </a:p>
              <a:p>
                <a:r>
                  <a:rPr lang="en-US" altLang="zh-CN" sz="2800" dirty="0"/>
                  <a:t> </a:t>
                </a:r>
                <a:r>
                  <a:rPr lang="en-US" altLang="zh-CN" sz="2800" dirty="0" smtClean="0"/>
                  <a:t>f:  </a:t>
                </a:r>
                <a:r>
                  <a:rPr lang="zh-CN" altLang="en-US" sz="2800" dirty="0" smtClean="0"/>
                  <a:t>某一个</a:t>
                </a:r>
                <a:r>
                  <a:rPr lang="en-US" altLang="zh-CN" sz="2800" dirty="0" err="1" smtClean="0"/>
                  <a:t>Haar</a:t>
                </a:r>
                <a:r>
                  <a:rPr lang="en-US" altLang="zh-CN" sz="2800" dirty="0" smtClean="0"/>
                  <a:t>-like feature</a:t>
                </a:r>
                <a:r>
                  <a:rPr lang="zh-CN" altLang="en-US" sz="2800" dirty="0"/>
                  <a:t>。</a:t>
                </a:r>
                <a:endParaRPr lang="en-US" altLang="zh-CN" sz="2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800" dirty="0" smtClean="0"/>
                  <a:t>:  </a:t>
                </a:r>
                <a:r>
                  <a:rPr lang="zh-CN" altLang="en-US" sz="2800" dirty="0" smtClean="0"/>
                  <a:t>阈值。</a:t>
                </a:r>
                <a:endParaRPr lang="en-US" altLang="zh-CN" sz="28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 smtClean="0"/>
                  <a:t>:  POLARITY</a:t>
                </a:r>
                <a:r>
                  <a:rPr lang="zh-CN" altLang="en-US" sz="2800" dirty="0" smtClean="0"/>
                  <a:t>， 只能取</a:t>
                </a:r>
                <a:r>
                  <a:rPr lang="en-US" altLang="zh-CN" sz="2800" dirty="0" smtClean="0"/>
                  <a:t>+1</a:t>
                </a:r>
                <a:r>
                  <a:rPr lang="zh-CN" altLang="en-US" sz="2800" dirty="0" smtClean="0"/>
                  <a:t>或</a:t>
                </a:r>
                <a:r>
                  <a:rPr lang="en-US" altLang="zh-CN" sz="2800" dirty="0" smtClean="0"/>
                  <a:t>-1</a:t>
                </a:r>
                <a:r>
                  <a:rPr lang="zh-CN" altLang="en-US" sz="2800" dirty="0" smtClean="0"/>
                  <a:t>。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116" y="3095805"/>
                <a:ext cx="4773294" cy="1723549"/>
              </a:xfrm>
              <a:prstGeom prst="rect">
                <a:avLst/>
              </a:prstGeom>
              <a:blipFill rotWithShape="1">
                <a:blip r:embed="rId1"/>
                <a:stretch>
                  <a:fillRect l="-1" t="-10" r="-10042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56" y="1960285"/>
            <a:ext cx="4250386" cy="113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395536" y="1267309"/>
            <a:ext cx="835292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r>
              <a:rPr lang="zh-CN" altLang="en-US" sz="2800" dirty="0">
                <a:latin typeface="+mn-lt"/>
                <a:ea typeface="+mn-ea"/>
              </a:rPr>
              <a:t>分类器构造</a:t>
            </a:r>
            <a:r>
              <a:rPr lang="zh-CN" altLang="en-US" sz="2800" dirty="0" smtClean="0">
                <a:latin typeface="+mn-lt"/>
                <a:ea typeface="+mn-ea"/>
              </a:rPr>
              <a:t>：取一些人脸（</a:t>
            </a:r>
            <a:r>
              <a:rPr lang="en-US" altLang="zh-CN" sz="2800" dirty="0" smtClean="0">
                <a:latin typeface="+mn-lt"/>
                <a:ea typeface="+mn-ea"/>
              </a:rPr>
              <a:t>6000</a:t>
            </a:r>
            <a:r>
              <a:rPr lang="zh-CN" altLang="en-US" sz="2800" dirty="0" smtClean="0">
                <a:latin typeface="+mn-lt"/>
                <a:ea typeface="+mn-ea"/>
              </a:rPr>
              <a:t>张左右）和一些非人脸（</a:t>
            </a:r>
            <a:r>
              <a:rPr lang="en-US" altLang="zh-CN" sz="2800" dirty="0" smtClean="0">
                <a:latin typeface="+mn-lt"/>
                <a:ea typeface="+mn-ea"/>
              </a:rPr>
              <a:t>7</a:t>
            </a:r>
            <a:r>
              <a:rPr lang="zh-CN" altLang="en-US" sz="2800" dirty="0" smtClean="0">
                <a:latin typeface="+mn-lt"/>
                <a:ea typeface="+mn-ea"/>
              </a:rPr>
              <a:t>万张）作为训练样本。</a:t>
            </a:r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66689" y="5013176"/>
                <a:ext cx="8281775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800" dirty="0" smtClean="0"/>
                  <a:t>对某个特定</a:t>
                </a:r>
                <a14:m>
                  <m:oMath xmlns:m="http://schemas.openxmlformats.org/officeDocument/2006/math">
                    <m:r>
                      <a:rPr lang="zh-CN" altLang="en-US" sz="2800" dirty="0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求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最佳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 smtClean="0"/>
                  <a:t>取值， 使</a:t>
                </a:r>
                <a:r>
                  <a:rPr lang="en-US" altLang="zh-CN" sz="2800" dirty="0" smtClean="0"/>
                  <a:t>h</a:t>
                </a:r>
                <a:r>
                  <a:rPr lang="zh-CN" altLang="en-US" sz="2800" dirty="0" smtClean="0"/>
                  <a:t>在训练样本上识别率最高。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89" y="5013176"/>
                <a:ext cx="8281775" cy="861774"/>
              </a:xfrm>
              <a:prstGeom prst="rect">
                <a:avLst/>
              </a:prstGeom>
              <a:blipFill rotWithShape="1">
                <a:blip r:embed="rId3"/>
                <a:stretch>
                  <a:fillRect l="-7" t="-56" r="1" b="-1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AdaBoosT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算法流程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内容占位符 4"/>
          <p:cNvSpPr txBox="1"/>
          <p:nvPr/>
        </p:nvSpPr>
        <p:spPr bwMode="auto">
          <a:xfrm>
            <a:off x="299225" y="1484784"/>
            <a:ext cx="8856662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首先在数据集</a:t>
            </a:r>
            <a:r>
              <a:rPr lang="en-US" altLang="zh-CN" dirty="0" smtClean="0"/>
              <a:t>D</a:t>
            </a:r>
            <a:r>
              <a:rPr lang="zh-CN" altLang="en-US" dirty="0" smtClean="0"/>
              <a:t>中选取正确率最高的特征，   用</a:t>
            </a:r>
            <a:r>
              <a:rPr lang="en-US" altLang="zh-CN" dirty="0" smtClean="0"/>
              <a:t>F1</a:t>
            </a:r>
            <a:r>
              <a:rPr lang="zh-CN" altLang="en-US" dirty="0" smtClean="0"/>
              <a:t>表示。</a:t>
            </a:r>
            <a:endParaRPr lang="zh-CN" altLang="en-US" dirty="0" smtClean="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将数据集</a:t>
            </a:r>
            <a:r>
              <a:rPr lang="en-US" altLang="zh-CN" dirty="0" smtClean="0"/>
              <a:t>D</a:t>
            </a:r>
            <a:r>
              <a:rPr lang="zh-CN" altLang="en-US" dirty="0" smtClean="0"/>
              <a:t>分为两类，</a:t>
            </a:r>
            <a:r>
              <a:rPr lang="en-US" altLang="zh-CN" dirty="0" smtClean="0"/>
              <a:t>{F1</a:t>
            </a:r>
            <a:r>
              <a:rPr lang="zh-CN" altLang="en-US" dirty="0" smtClean="0"/>
              <a:t>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和</a:t>
            </a:r>
            <a:r>
              <a:rPr lang="en-US" altLang="zh-CN" dirty="0" smtClean="0"/>
              <a:t>{F1</a:t>
            </a:r>
            <a:r>
              <a:rPr lang="zh-CN" altLang="en-US" dirty="0" smtClean="0"/>
              <a:t>分错的数据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以较大概率取</a:t>
            </a:r>
            <a:r>
              <a:rPr lang="en-US" altLang="zh-CN" dirty="0" smtClean="0"/>
              <a:t>F1</a:t>
            </a:r>
            <a:r>
              <a:rPr lang="zh-CN" altLang="en-US" dirty="0" smtClean="0"/>
              <a:t>分错的数据，以较小概率去</a:t>
            </a:r>
            <a:r>
              <a:rPr lang="en-US" altLang="zh-CN" dirty="0" smtClean="0"/>
              <a:t>F1</a:t>
            </a:r>
            <a:r>
              <a:rPr lang="zh-CN" altLang="en-US" dirty="0" smtClean="0"/>
              <a:t>分对的数据，形成新的集合</a:t>
            </a:r>
            <a:r>
              <a:rPr lang="en-US" altLang="zh-CN" dirty="0" smtClean="0"/>
              <a:t>D2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pPr marL="609600" indent="-609600">
              <a:buFont typeface="Wingdings" panose="05000000000000000000" pitchFamily="2" charset="2"/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smtClean="0"/>
              <a:t>D2</a:t>
            </a:r>
            <a:r>
              <a:rPr lang="zh-CN" altLang="en-US" dirty="0" smtClean="0"/>
              <a:t>中选取正确率最高的特征，用</a:t>
            </a:r>
            <a:r>
              <a:rPr lang="en-US" altLang="zh-CN" dirty="0" smtClean="0"/>
              <a:t>F2</a:t>
            </a:r>
            <a:r>
              <a:rPr lang="zh-CN" altLang="en-US" dirty="0" smtClean="0"/>
              <a:t>表示。</a:t>
            </a:r>
            <a:endParaRPr lang="zh-CN" altLang="en-US" dirty="0" smtClean="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zh-CN" altLang="en-US" dirty="0" smtClean="0"/>
              <a:t>  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cap="all" dirty="0" err="1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AdaBoosT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算法流程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内容占位符 4"/>
          <p:cNvSpPr txBox="1"/>
          <p:nvPr/>
        </p:nvSpPr>
        <p:spPr bwMode="auto">
          <a:xfrm>
            <a:off x="287338" y="1267309"/>
            <a:ext cx="8856662" cy="52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dirty="0" smtClean="0"/>
              <a:t>5. </a:t>
            </a:r>
            <a:r>
              <a:rPr lang="zh-CN" altLang="en-US" dirty="0" smtClean="0"/>
              <a:t>将</a:t>
            </a:r>
            <a:r>
              <a:rPr lang="en-US" altLang="zh-CN" dirty="0" smtClean="0"/>
              <a:t>D</a:t>
            </a:r>
            <a:r>
              <a:rPr lang="zh-CN" altLang="en-US" dirty="0" smtClean="0"/>
              <a:t>分为： </a:t>
            </a:r>
            <a:r>
              <a:rPr lang="en-US" altLang="zh-CN" dirty="0" smtClean="0"/>
              <a:t>{F1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F2</a:t>
            </a:r>
            <a:r>
              <a:rPr lang="zh-CN" altLang="en-US" dirty="0" smtClean="0"/>
              <a:t>都分对的数据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{F1</a:t>
            </a:r>
            <a:r>
              <a:rPr lang="zh-CN" altLang="en-US" dirty="0" smtClean="0"/>
              <a:t>分对而</a:t>
            </a:r>
            <a:r>
              <a:rPr lang="en-US" altLang="zh-CN" dirty="0" smtClean="0"/>
              <a:t>F2</a:t>
            </a:r>
            <a:r>
              <a:rPr lang="zh-CN" altLang="en-US" dirty="0" smtClean="0"/>
              <a:t>分错的数据，以及</a:t>
            </a:r>
            <a:r>
              <a:rPr lang="en-US" altLang="zh-CN" dirty="0" smtClean="0"/>
              <a:t>F1</a:t>
            </a:r>
            <a:r>
              <a:rPr lang="zh-CN" altLang="en-US" dirty="0" smtClean="0"/>
              <a:t>分错而</a:t>
            </a:r>
            <a:r>
              <a:rPr lang="en-US" altLang="zh-CN" dirty="0" smtClean="0"/>
              <a:t>F2</a:t>
            </a:r>
            <a:r>
              <a:rPr lang="zh-CN" altLang="en-US" dirty="0" smtClean="0"/>
              <a:t>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</a:t>
            </a:r>
            <a:r>
              <a:rPr lang="en-US" altLang="zh-CN" dirty="0" smtClean="0"/>
              <a:t>{F1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F2</a:t>
            </a:r>
            <a:r>
              <a:rPr lang="zh-CN" altLang="en-US" dirty="0" smtClean="0"/>
              <a:t>都分错的数据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。</a:t>
            </a:r>
            <a:endParaRPr lang="zh-CN" altLang="en-US" dirty="0" smtClean="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dirty="0" smtClean="0"/>
              <a:t>6. </a:t>
            </a:r>
            <a:r>
              <a:rPr lang="zh-CN" altLang="en-US" dirty="0" smtClean="0"/>
              <a:t>以最大概率取</a:t>
            </a:r>
            <a:r>
              <a:rPr lang="en-US" altLang="zh-CN" dirty="0" smtClean="0"/>
              <a:t>{F1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F2</a:t>
            </a:r>
            <a:r>
              <a:rPr lang="zh-CN" altLang="en-US" dirty="0" smtClean="0"/>
              <a:t>都分错的数据</a:t>
            </a:r>
            <a:r>
              <a:rPr lang="en-US" altLang="zh-CN" dirty="0" smtClean="0"/>
              <a:t>},</a:t>
            </a:r>
            <a:r>
              <a:rPr lang="zh-CN" altLang="en-US" dirty="0" smtClean="0"/>
              <a:t>以次大概率取</a:t>
            </a:r>
            <a:r>
              <a:rPr lang="en-US" altLang="zh-CN" dirty="0" smtClean="0"/>
              <a:t>{F1</a:t>
            </a:r>
            <a:r>
              <a:rPr lang="zh-CN" altLang="en-US" dirty="0" smtClean="0"/>
              <a:t>分对而</a:t>
            </a:r>
            <a:r>
              <a:rPr lang="en-US" altLang="zh-CN" dirty="0" smtClean="0"/>
              <a:t>F2</a:t>
            </a:r>
            <a:r>
              <a:rPr lang="zh-CN" altLang="en-US" dirty="0" smtClean="0"/>
              <a:t>分错的数据，以及</a:t>
            </a:r>
            <a:r>
              <a:rPr lang="en-US" altLang="zh-CN" dirty="0" smtClean="0"/>
              <a:t>F1</a:t>
            </a:r>
            <a:r>
              <a:rPr lang="zh-CN" altLang="en-US" dirty="0" smtClean="0"/>
              <a:t>分错而</a:t>
            </a:r>
            <a:r>
              <a:rPr lang="en-US" altLang="zh-CN" dirty="0" smtClean="0"/>
              <a:t>F2</a:t>
            </a:r>
            <a:r>
              <a:rPr lang="zh-CN" altLang="en-US" dirty="0" smtClean="0"/>
              <a:t>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 以最小概率取</a:t>
            </a:r>
            <a:r>
              <a:rPr lang="en-US" altLang="zh-CN" dirty="0" smtClean="0"/>
              <a:t>{F1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F2</a:t>
            </a:r>
            <a:r>
              <a:rPr lang="zh-CN" altLang="en-US" dirty="0" smtClean="0"/>
              <a:t>都分对的数据</a:t>
            </a:r>
            <a:r>
              <a:rPr lang="en-US" altLang="zh-CN" dirty="0" smtClean="0"/>
              <a:t>}</a:t>
            </a:r>
            <a:r>
              <a:rPr lang="zh-CN" altLang="en-US" dirty="0" smtClean="0"/>
              <a:t>，得到数据集</a:t>
            </a:r>
            <a:r>
              <a:rPr lang="en-US" altLang="zh-CN" dirty="0" smtClean="0"/>
              <a:t>D3.</a:t>
            </a:r>
            <a:r>
              <a:rPr lang="zh-CN" altLang="en-US" dirty="0" smtClean="0"/>
              <a:t> </a:t>
            </a:r>
            <a:endParaRPr lang="zh-CN" altLang="en-US" dirty="0" smtClean="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dirty="0" smtClean="0"/>
              <a:t>7.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D3</a:t>
            </a:r>
            <a:r>
              <a:rPr lang="zh-CN" altLang="en-US" dirty="0" smtClean="0"/>
              <a:t>中选取正确率最高的特征，用</a:t>
            </a:r>
            <a:r>
              <a:rPr lang="en-US" altLang="zh-CN" dirty="0" smtClean="0"/>
              <a:t>F3</a:t>
            </a:r>
            <a:r>
              <a:rPr lang="zh-CN" altLang="en-US" dirty="0" smtClean="0"/>
              <a:t>表示。循环，以此类推。</a:t>
            </a:r>
            <a:endParaRPr lang="zh-CN" altLang="en-US" dirty="0" smtClean="0"/>
          </a:p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zh-CN" dirty="0" smtClean="0"/>
              <a:t>8.  </a:t>
            </a:r>
            <a:r>
              <a:rPr lang="zh-CN" altLang="en-US" dirty="0" smtClean="0"/>
              <a:t>用各个特征的线性组合构建分类器。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内容占位符 4"/>
          <p:cNvSpPr txBox="1"/>
          <p:nvPr/>
        </p:nvSpPr>
        <p:spPr bwMode="auto">
          <a:xfrm>
            <a:off x="275026" y="1340768"/>
            <a:ext cx="798353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最能表征人脸的</a:t>
            </a:r>
            <a:r>
              <a:rPr lang="en-US" altLang="zh-CN" dirty="0" err="1" smtClean="0"/>
              <a:t>Haar</a:t>
            </a:r>
            <a:r>
              <a:rPr lang="en-US" altLang="zh-CN" dirty="0" smtClean="0"/>
              <a:t> </a:t>
            </a:r>
            <a:r>
              <a:rPr lang="zh-CN" altLang="en-US" dirty="0" smtClean="0"/>
              <a:t>特征：</a:t>
            </a:r>
            <a:endParaRPr lang="zh-CN" alt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5" y="2060848"/>
            <a:ext cx="8624887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内容占位符 4"/>
          <p:cNvSpPr txBox="1"/>
          <p:nvPr/>
        </p:nvSpPr>
        <p:spPr bwMode="auto">
          <a:xfrm>
            <a:off x="275026" y="1340768"/>
            <a:ext cx="7897374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 err="1" smtClean="0"/>
              <a:t>AdaBoost</a:t>
            </a:r>
            <a:r>
              <a:rPr lang="zh-CN" altLang="en-US" dirty="0" smtClean="0"/>
              <a:t>人脸检测流程：</a:t>
            </a: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zh-CN" altLang="en-US" dirty="0" smtClean="0"/>
              <a:t>在图像中，对每一个</a:t>
            </a:r>
            <a:r>
              <a:rPr lang="en-US" altLang="zh-CN" dirty="0" smtClean="0"/>
              <a:t>24</a:t>
            </a:r>
            <a:r>
              <a:rPr lang="zh-CN" altLang="en-US" dirty="0" smtClean="0"/>
              <a:t>*</a:t>
            </a:r>
            <a:r>
              <a:rPr lang="en-US" altLang="zh-CN" dirty="0" smtClean="0"/>
              <a:t>24</a:t>
            </a:r>
            <a:r>
              <a:rPr lang="zh-CN" altLang="en-US" dirty="0" smtClean="0"/>
              <a:t>的格子遍历使用分类器，如果是人脸，则输出。</a:t>
            </a: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zh-CN" altLang="en-US" dirty="0" smtClean="0"/>
              <a:t>将图像缩小，长宽同时除以</a:t>
            </a:r>
            <a:r>
              <a:rPr lang="en-US" altLang="zh-CN" dirty="0" smtClean="0"/>
              <a:t>1.2</a:t>
            </a:r>
            <a:r>
              <a:rPr lang="zh-CN" altLang="en-US" dirty="0" smtClean="0"/>
              <a:t>，在用分类器遍历每一个</a:t>
            </a:r>
            <a:r>
              <a:rPr lang="en-US" altLang="zh-CN" dirty="0" smtClean="0"/>
              <a:t>24</a:t>
            </a:r>
            <a:r>
              <a:rPr lang="zh-CN" altLang="en-US" dirty="0" smtClean="0"/>
              <a:t>*</a:t>
            </a:r>
            <a:r>
              <a:rPr lang="en-US" altLang="zh-CN" dirty="0" smtClean="0"/>
              <a:t>24</a:t>
            </a:r>
            <a:r>
              <a:rPr lang="zh-CN" altLang="en-US" dirty="0" smtClean="0"/>
              <a:t>的格子。如果是人脸，将该处位置坐标乘以</a:t>
            </a:r>
            <a:r>
              <a:rPr lang="en-US" altLang="zh-CN" dirty="0" smtClean="0"/>
              <a:t>1.2</a:t>
            </a:r>
            <a:r>
              <a:rPr lang="zh-CN" altLang="en-US" dirty="0" smtClean="0"/>
              <a:t>， 等比例放大到原图。</a:t>
            </a:r>
            <a:endParaRPr lang="en-US" altLang="zh-CN" dirty="0" smtClean="0"/>
          </a:p>
          <a:p>
            <a:pPr marL="514350" indent="-514350">
              <a:buAutoNum type="arabicPeriod"/>
            </a:pPr>
            <a:r>
              <a:rPr lang="zh-CN" altLang="en-US" dirty="0"/>
              <a:t>重</a:t>
            </a:r>
            <a:r>
              <a:rPr lang="zh-CN" altLang="en-US" dirty="0" smtClean="0"/>
              <a:t>复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，直到图像长或宽小于</a:t>
            </a:r>
            <a:r>
              <a:rPr lang="en-US" altLang="zh-CN" dirty="0" smtClean="0"/>
              <a:t>24</a:t>
            </a:r>
            <a:r>
              <a:rPr lang="zh-CN" altLang="en-US" dirty="0" smtClean="0"/>
              <a:t>个像素为止。</a:t>
            </a:r>
            <a:endParaRPr lang="zh-CN" altLang="en-US" dirty="0" smtClean="0"/>
          </a:p>
        </p:txBody>
      </p:sp>
      <p:sp>
        <p:nvSpPr>
          <p:cNvPr id="9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1680" y="1209947"/>
            <a:ext cx="5688632" cy="4674829"/>
          </a:xfrm>
          <a:prstGeom prst="rect">
            <a:avLst/>
          </a:prstGeom>
        </p:spPr>
      </p:pic>
      <p:sp>
        <p:nvSpPr>
          <p:cNvPr id="8" name="内容占位符 4"/>
          <p:cNvSpPr txBox="1"/>
          <p:nvPr/>
        </p:nvSpPr>
        <p:spPr bwMode="auto">
          <a:xfrm>
            <a:off x="3923928" y="5907136"/>
            <a:ext cx="1656184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检测效果</a:t>
            </a:r>
            <a:endParaRPr lang="zh-CN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内容占位符 4"/>
          <p:cNvSpPr txBox="1"/>
          <p:nvPr/>
        </p:nvSpPr>
        <p:spPr bwMode="auto">
          <a:xfrm>
            <a:off x="683568" y="5202609"/>
            <a:ext cx="8064896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多个姿态人脸都可以构建</a:t>
            </a:r>
            <a:r>
              <a:rPr lang="en-US" altLang="zh-CN" sz="2400" dirty="0" err="1" smtClean="0"/>
              <a:t>AdaBoost</a:t>
            </a:r>
            <a:r>
              <a:rPr lang="zh-CN" altLang="en-US" sz="2400" dirty="0"/>
              <a:t>分类</a:t>
            </a:r>
            <a:r>
              <a:rPr lang="zh-CN" altLang="en-US" sz="2400" dirty="0" smtClean="0"/>
              <a:t>器，树状级联后可以获得多姿态人脸检测器</a:t>
            </a:r>
            <a:endParaRPr lang="zh-CN" alt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49" y="1209947"/>
            <a:ext cx="7743690" cy="3861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134" y="6021288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 smtClean="0"/>
              <a:t>Huang et al. High-performance rotation invariant Multiview face detection. IEEE Transactions on Pattern Analysis and Machine Intelligence, 29(4), 671-686 (2007)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内容占位符 4"/>
          <p:cNvSpPr txBox="1"/>
          <p:nvPr/>
        </p:nvSpPr>
        <p:spPr bwMode="auto">
          <a:xfrm>
            <a:off x="1331640" y="5589240"/>
            <a:ext cx="6624736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/>
              <a:t>AdaBoost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人脸检测展示：</a:t>
            </a:r>
            <a:r>
              <a:rPr lang="en-US" altLang="zh-CN" sz="2400" dirty="0" smtClean="0"/>
              <a:t>OPENCV</a:t>
            </a:r>
            <a:r>
              <a:rPr lang="zh-CN" altLang="en-US" sz="2400" dirty="0" smtClean="0"/>
              <a:t>中的例程程序</a:t>
            </a:r>
            <a:endParaRPr lang="zh-CN" altLang="en-US" sz="2400" dirty="0" smtClean="0"/>
          </a:p>
        </p:txBody>
      </p:sp>
      <p:pic>
        <p:nvPicPr>
          <p:cNvPr id="7" name="自己写的那个利用了haar特征的detection程序效果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35696" y="1484784"/>
            <a:ext cx="5184576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标检测与分割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43120" y="1659016"/>
            <a:ext cx="237626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语义分割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Semantic Segmentation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163632" y="1628800"/>
            <a:ext cx="29523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目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标定位与识别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Classification and Localization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813173" y="1702015"/>
            <a:ext cx="329683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目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标检测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（</a:t>
            </a:r>
            <a:r>
              <a:rPr lang="en-US" altLang="zh-CN" sz="2400" dirty="0" smtClean="0">
                <a:latin typeface="黑体" pitchFamily="2" charset="-122"/>
                <a:ea typeface="黑体" pitchFamily="2" charset="-122"/>
              </a:rPr>
              <a:t>Object Detection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）</a:t>
            </a:r>
            <a:endParaRPr lang="en-US" altLang="zh-CN" sz="2400" dirty="0" smtClean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816" y="2829129"/>
            <a:ext cx="7864367" cy="2888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151994" y="277949"/>
            <a:ext cx="8452454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Classification and Localization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8520" y="1588415"/>
            <a:ext cx="9081755" cy="4392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56" y="3284984"/>
            <a:ext cx="1343757" cy="1399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467544" y="1244780"/>
            <a:ext cx="710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</a:rPr>
              <a:t>如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何将卷积神经网络（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CNN</a:t>
            </a:r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</a:rPr>
              <a:t>）用在目标检测上</a:t>
            </a:r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 ?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圆角矩形 8"/>
          <p:cNvSpPr/>
          <p:nvPr/>
        </p:nvSpPr>
        <p:spPr>
          <a:xfrm>
            <a:off x="1254641" y="3717033"/>
            <a:ext cx="1477926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Proposals</a:t>
            </a:r>
            <a:endParaRPr lang="zh-CN" altLang="en-US" dirty="0"/>
          </a:p>
        </p:txBody>
      </p:sp>
      <p:sp>
        <p:nvSpPr>
          <p:cNvPr id="12" name="圆角矩形 10"/>
          <p:cNvSpPr/>
          <p:nvPr/>
        </p:nvSpPr>
        <p:spPr>
          <a:xfrm>
            <a:off x="3540642" y="3717032"/>
            <a:ext cx="1616148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Classification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954586" y="3717032"/>
            <a:ext cx="1477926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Bbox</a:t>
            </a:r>
            <a:r>
              <a:rPr lang="en-US" altLang="zh-CN" dirty="0" smtClean="0"/>
              <a:t> Regression</a:t>
            </a:r>
            <a:endParaRPr lang="zh-CN" altLang="en-US" dirty="0"/>
          </a:p>
        </p:txBody>
      </p:sp>
      <p:cxnSp>
        <p:nvCxnSpPr>
          <p:cNvPr id="14" name="直接箭头连接符 13"/>
          <p:cNvCxnSpPr>
            <a:stCxn id="11" idx="3"/>
            <a:endCxn id="12" idx="1"/>
          </p:cNvCxnSpPr>
          <p:nvPr/>
        </p:nvCxnSpPr>
        <p:spPr>
          <a:xfrm flipV="1">
            <a:off x="2732567" y="4168916"/>
            <a:ext cx="8080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6"/>
          <p:cNvCxnSpPr>
            <a:stCxn id="12" idx="3"/>
            <a:endCxn id="13" idx="1"/>
          </p:cNvCxnSpPr>
          <p:nvPr/>
        </p:nvCxnSpPr>
        <p:spPr>
          <a:xfrm>
            <a:off x="5156790" y="4168916"/>
            <a:ext cx="79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7"/>
          <p:cNvSpPr txBox="1"/>
          <p:nvPr/>
        </p:nvSpPr>
        <p:spPr>
          <a:xfrm>
            <a:off x="893135" y="1710431"/>
            <a:ext cx="6911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</a:rPr>
              <a:t>主要问题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用大大小小的方框遍历所有图像不现实，如何快速挑出可能有物体的区域（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Region of Interest, ROI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）。我们需要一个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计算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量不那么大的算法，提出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ROI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的候选区域（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Region of Proposals, or Proposals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）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endParaRPr lang="en-US" altLang="zh-CN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539552" y="1183212"/>
            <a:ext cx="542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2014-R-CNN</a:t>
            </a:r>
            <a:r>
              <a:rPr lang="en-US" altLang="zh-CN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 naïve deep detection model</a:t>
            </a:r>
            <a:endParaRPr lang="zh-CN" altLang="en-US" dirty="0">
              <a:solidFill>
                <a:srgbClr val="5B9BD5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圆角矩形 8"/>
          <p:cNvSpPr/>
          <p:nvPr/>
        </p:nvSpPr>
        <p:spPr>
          <a:xfrm>
            <a:off x="1464584" y="4815825"/>
            <a:ext cx="1477926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Selective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19" name="圆角矩形 10"/>
          <p:cNvSpPr/>
          <p:nvPr/>
        </p:nvSpPr>
        <p:spPr>
          <a:xfrm>
            <a:off x="3750585" y="4815824"/>
            <a:ext cx="1616148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CNN</a:t>
            </a:r>
            <a:endParaRPr lang="zh-CN" altLang="en-US" dirty="0"/>
          </a:p>
        </p:txBody>
      </p:sp>
      <p:sp>
        <p:nvSpPr>
          <p:cNvPr id="20" name="圆角矩形 12"/>
          <p:cNvSpPr/>
          <p:nvPr/>
        </p:nvSpPr>
        <p:spPr>
          <a:xfrm>
            <a:off x="6164529" y="4815824"/>
            <a:ext cx="1477926" cy="9037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SVM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+</a:t>
            </a:r>
            <a:r>
              <a:rPr lang="en-US" altLang="zh-CN" dirty="0" err="1" smtClean="0"/>
              <a:t>Bbox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Reg</a:t>
            </a:r>
            <a:endParaRPr lang="zh-CN" altLang="en-US" dirty="0"/>
          </a:p>
        </p:txBody>
      </p:sp>
      <p:cxnSp>
        <p:nvCxnSpPr>
          <p:cNvPr id="21" name="直接箭头连接符 13"/>
          <p:cNvCxnSpPr>
            <a:stCxn id="18" idx="3"/>
            <a:endCxn id="19" idx="1"/>
          </p:cNvCxnSpPr>
          <p:nvPr/>
        </p:nvCxnSpPr>
        <p:spPr>
          <a:xfrm flipV="1">
            <a:off x="2942510" y="5267708"/>
            <a:ext cx="8080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6"/>
          <p:cNvCxnSpPr>
            <a:stCxn id="19" idx="3"/>
            <a:endCxn id="20" idx="1"/>
          </p:cNvCxnSpPr>
          <p:nvPr/>
        </p:nvCxnSpPr>
        <p:spPr>
          <a:xfrm>
            <a:off x="5366733" y="5267708"/>
            <a:ext cx="7977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7"/>
          <p:cNvSpPr txBox="1"/>
          <p:nvPr/>
        </p:nvSpPr>
        <p:spPr>
          <a:xfrm>
            <a:off x="1315728" y="1746005"/>
            <a:ext cx="6911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Basic Ideas: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Use selective search to generate proposals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2. Scale and resize proposals to fit the CNN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3. SVM for final decisions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zh-CN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Main Problems: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High cost to perform Selective Search (~5s per image)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2. Too many passes to CNN (~2000 proposals per image)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3. Lead to unacceptable test time (~50s per image)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4. High space cost to train SVM (millions of 1024-d features)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矩形 1"/>
          <p:cNvSpPr/>
          <p:nvPr/>
        </p:nvSpPr>
        <p:spPr>
          <a:xfrm>
            <a:off x="683568" y="6025568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Ross, et al. "Rich feature hierarchies for accurate object detection and semantic segmentation." </a:t>
            </a:r>
            <a:r>
              <a:rPr lang="en-US" altLang="zh-CN" sz="1600" i="1" dirty="0" smtClean="0">
                <a:solidFill>
                  <a:srgbClr val="222222"/>
                </a:solidFill>
              </a:rPr>
              <a:t>CVPR</a:t>
            </a:r>
            <a:r>
              <a:rPr lang="en-US" altLang="zh-CN" sz="1600" dirty="0" smtClean="0">
                <a:solidFill>
                  <a:srgbClr val="222222"/>
                </a:solidFill>
              </a:rPr>
              <a:t>. </a:t>
            </a:r>
            <a:r>
              <a:rPr lang="en-US" altLang="zh-CN" sz="1600" dirty="0">
                <a:solidFill>
                  <a:srgbClr val="222222"/>
                </a:solidFill>
              </a:rPr>
              <a:t>2014.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687" y="1292940"/>
            <a:ext cx="8810625" cy="432435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矩形 1"/>
          <p:cNvSpPr/>
          <p:nvPr/>
        </p:nvSpPr>
        <p:spPr>
          <a:xfrm>
            <a:off x="848426" y="5963222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Ross, et al. "Rich feature hierarchies for accurate object detection and semantic segmentation." </a:t>
            </a:r>
            <a:r>
              <a:rPr lang="en-US" altLang="zh-CN" sz="1600" i="1" dirty="0" smtClean="0">
                <a:solidFill>
                  <a:srgbClr val="222222"/>
                </a:solidFill>
              </a:rPr>
              <a:t>CVPR</a:t>
            </a:r>
            <a:r>
              <a:rPr lang="en-US" altLang="zh-CN" sz="1600" dirty="0" smtClean="0">
                <a:solidFill>
                  <a:srgbClr val="222222"/>
                </a:solidFill>
              </a:rPr>
              <a:t>. </a:t>
            </a:r>
            <a:r>
              <a:rPr lang="en-US" altLang="zh-CN" sz="1600" dirty="0">
                <a:solidFill>
                  <a:srgbClr val="222222"/>
                </a:solidFill>
              </a:rPr>
              <a:t>2014.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467544" y="124478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Region Proposals (Selective Search, SS)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1844824"/>
            <a:ext cx="7914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给定一张图片，首先使用 </a:t>
            </a:r>
            <a:r>
              <a:rPr lang="en-US" altLang="zh-CN" dirty="0">
                <a:latin typeface="NimbusRomNo9L"/>
              </a:rPr>
              <a:t>Efficient Graph-</a:t>
            </a:r>
            <a:r>
              <a:rPr lang="en-US" altLang="zh-CN" dirty="0" err="1">
                <a:latin typeface="NimbusRomNo9L"/>
              </a:rPr>
              <a:t>BasedImage</a:t>
            </a:r>
            <a:r>
              <a:rPr lang="en-US" altLang="zh-CN" dirty="0">
                <a:latin typeface="NimbusRomNo9L"/>
              </a:rPr>
              <a:t> Segmentation </a:t>
            </a:r>
            <a:r>
              <a:rPr lang="zh-CN" altLang="en-US" dirty="0">
                <a:latin typeface="NimbusRomNo9L"/>
              </a:rPr>
              <a:t>算法，将图片进行过分</a:t>
            </a:r>
            <a:r>
              <a:rPr lang="zh-CN" altLang="en-US" dirty="0" smtClean="0">
                <a:latin typeface="NimbusRomNo9L"/>
              </a:rPr>
              <a:t>割 </a:t>
            </a:r>
            <a:r>
              <a:rPr lang="en-US" altLang="zh-CN" dirty="0" smtClean="0">
                <a:latin typeface="NimbusRomNo9L"/>
              </a:rPr>
              <a:t>(Over-Segmentation)</a:t>
            </a:r>
            <a:endParaRPr lang="zh-CN" altLang="en-US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378" y="2486246"/>
            <a:ext cx="7804382" cy="29079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392" y="5589240"/>
            <a:ext cx="8201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NimbusRomNo9L"/>
              </a:rPr>
              <a:t>如图所示，过分割后的每个</a:t>
            </a:r>
            <a:r>
              <a:rPr lang="en-US" altLang="zh-CN" dirty="0">
                <a:latin typeface="NimbusRomNo9L"/>
              </a:rPr>
              <a:t>region</a:t>
            </a:r>
            <a:r>
              <a:rPr lang="zh-CN" altLang="en-US" dirty="0">
                <a:latin typeface="NimbusRomNo9L"/>
              </a:rPr>
              <a:t>非常小，以此为基础，对相邻的</a:t>
            </a:r>
            <a:r>
              <a:rPr lang="en-US" altLang="zh-CN" dirty="0">
                <a:latin typeface="NimbusRomNo9L"/>
              </a:rPr>
              <a:t>region</a:t>
            </a:r>
            <a:r>
              <a:rPr lang="zh-CN" altLang="en-US" dirty="0">
                <a:latin typeface="NimbusRomNo9L"/>
              </a:rPr>
              <a:t>进行相似度判断并融合，形成不同尺度下的</a:t>
            </a:r>
            <a:r>
              <a:rPr lang="en-US" altLang="zh-CN" dirty="0">
                <a:latin typeface="NimbusRomNo9L"/>
              </a:rPr>
              <a:t>region</a:t>
            </a:r>
            <a:r>
              <a:rPr lang="zh-CN" altLang="en-US" dirty="0">
                <a:latin typeface="NimbusRomNo9L"/>
              </a:rPr>
              <a:t>。每个</a:t>
            </a:r>
            <a:r>
              <a:rPr lang="en-US" altLang="zh-CN" dirty="0">
                <a:latin typeface="NimbusRomNo9L"/>
              </a:rPr>
              <a:t>region</a:t>
            </a:r>
            <a:r>
              <a:rPr lang="zh-CN" altLang="en-US" dirty="0">
                <a:latin typeface="NimbusRomNo9L"/>
              </a:rPr>
              <a:t>对应一个</a:t>
            </a:r>
            <a:r>
              <a:rPr lang="en-US" altLang="zh-CN" dirty="0">
                <a:latin typeface="NimbusRomNo9L"/>
              </a:rPr>
              <a:t>bounding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16832"/>
            <a:ext cx="9144000" cy="3960440"/>
          </a:xfrm>
          <a:prstGeom prst="rect">
            <a:avLst/>
          </a:prstGeom>
        </p:spPr>
      </p:pic>
      <p:sp>
        <p:nvSpPr>
          <p:cNvPr id="8" name="文本框 2"/>
          <p:cNvSpPr txBox="1"/>
          <p:nvPr/>
        </p:nvSpPr>
        <p:spPr>
          <a:xfrm>
            <a:off x="467544" y="124478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Region Proposals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644752" y="1218304"/>
            <a:ext cx="542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2015-fast R-CNN</a:t>
            </a:r>
            <a:r>
              <a:rPr lang="en-US" altLang="zh-CN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ROI pooling</a:t>
            </a:r>
            <a:endParaRPr lang="zh-CN" altLang="en-US" dirty="0">
              <a:solidFill>
                <a:srgbClr val="5B9BD5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文本框 17"/>
          <p:cNvSpPr txBox="1"/>
          <p:nvPr/>
        </p:nvSpPr>
        <p:spPr>
          <a:xfrm>
            <a:off x="683568" y="1614372"/>
            <a:ext cx="69111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Basic Ideas: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educe the computation redundancy caused by overlaps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Main Contributions: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ROI pooling layer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2. Replace SVM with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softmax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inside CNN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3. Use SVD to accelerate fully connected layer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Main Problems: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SS costs too much time (~2s for a fast version)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endParaRPr lang="en-US" altLang="zh-CN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矩形 1"/>
          <p:cNvSpPr/>
          <p:nvPr/>
        </p:nvSpPr>
        <p:spPr>
          <a:xfrm>
            <a:off x="1245491" y="6302645"/>
            <a:ext cx="6836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Ross. "Fast r-</a:t>
            </a:r>
            <a:r>
              <a:rPr lang="en-US" altLang="zh-CN" sz="1600" dirty="0" err="1">
                <a:solidFill>
                  <a:srgbClr val="222222"/>
                </a:solidFill>
              </a:rPr>
              <a:t>cnn</a:t>
            </a:r>
            <a:r>
              <a:rPr lang="en-US" altLang="zh-CN" sz="1600" dirty="0">
                <a:solidFill>
                  <a:srgbClr val="222222"/>
                </a:solidFill>
              </a:rPr>
              <a:t>." </a:t>
            </a:r>
            <a:r>
              <a:rPr lang="en-US" altLang="zh-CN" sz="1600" dirty="0" smtClean="0">
                <a:solidFill>
                  <a:srgbClr val="222222"/>
                </a:solidFill>
              </a:rPr>
              <a:t>CVPR.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pic>
        <p:nvPicPr>
          <p:cNvPr id="16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888" y="3846132"/>
            <a:ext cx="6174521" cy="2451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701749" y="5998221"/>
            <a:ext cx="6836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Ross. "Fast r-</a:t>
            </a:r>
            <a:r>
              <a:rPr lang="en-US" altLang="zh-CN" sz="1600" dirty="0" err="1">
                <a:solidFill>
                  <a:srgbClr val="222222"/>
                </a:solidFill>
              </a:rPr>
              <a:t>cnn</a:t>
            </a:r>
            <a:r>
              <a:rPr lang="en-US" altLang="zh-CN" sz="1600" dirty="0">
                <a:solidFill>
                  <a:srgbClr val="222222"/>
                </a:solidFill>
              </a:rPr>
              <a:t>." </a:t>
            </a:r>
            <a:r>
              <a:rPr lang="en-US" altLang="zh-CN" sz="1600" dirty="0" smtClean="0">
                <a:solidFill>
                  <a:srgbClr val="222222"/>
                </a:solidFill>
              </a:rPr>
              <a:t>CVPR.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994" y="1556792"/>
            <a:ext cx="8716600" cy="41826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矩形 1"/>
          <p:cNvSpPr/>
          <p:nvPr/>
        </p:nvSpPr>
        <p:spPr>
          <a:xfrm>
            <a:off x="683568" y="5820539"/>
            <a:ext cx="68367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22222"/>
                </a:solidFill>
              </a:rPr>
              <a:t>Girshick</a:t>
            </a:r>
            <a:r>
              <a:rPr lang="en-US" altLang="zh-CN" sz="1600" dirty="0">
                <a:solidFill>
                  <a:srgbClr val="222222"/>
                </a:solidFill>
              </a:rPr>
              <a:t>, Ross. "Fast r-</a:t>
            </a:r>
            <a:r>
              <a:rPr lang="en-US" altLang="zh-CN" sz="1600" dirty="0" err="1">
                <a:solidFill>
                  <a:srgbClr val="222222"/>
                </a:solidFill>
              </a:rPr>
              <a:t>cnn</a:t>
            </a:r>
            <a:r>
              <a:rPr lang="en-US" altLang="zh-CN" sz="1600" dirty="0">
                <a:solidFill>
                  <a:srgbClr val="222222"/>
                </a:solidFill>
              </a:rPr>
              <a:t>." </a:t>
            </a:r>
            <a:r>
              <a:rPr lang="en-US" altLang="zh-CN" sz="1600" dirty="0" smtClean="0">
                <a:solidFill>
                  <a:srgbClr val="222222"/>
                </a:solidFill>
              </a:rPr>
              <a:t>CVPR.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71" y="1772050"/>
            <a:ext cx="9098129" cy="3998985"/>
          </a:xfrm>
          <a:prstGeom prst="rect">
            <a:avLst/>
          </a:prstGeom>
        </p:spPr>
      </p:pic>
      <p:sp>
        <p:nvSpPr>
          <p:cNvPr id="9" name="文本框 2"/>
          <p:cNvSpPr txBox="1"/>
          <p:nvPr/>
        </p:nvSpPr>
        <p:spPr>
          <a:xfrm>
            <a:off x="467544" y="124478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50000"/>
                  </a:schemeClr>
                </a:solidFill>
              </a:rPr>
              <a:t>ROI Pooling</a:t>
            </a:r>
            <a:endParaRPr lang="zh-CN" alt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23528" y="1136106"/>
            <a:ext cx="542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2015-faster R-CNN</a:t>
            </a:r>
            <a:r>
              <a:rPr lang="en-US" altLang="zh-CN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RPN</a:t>
            </a:r>
            <a:endParaRPr lang="zh-CN" altLang="en-US" dirty="0">
              <a:solidFill>
                <a:srgbClr val="5B9BD5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本框 17"/>
          <p:cNvSpPr txBox="1"/>
          <p:nvPr/>
        </p:nvSpPr>
        <p:spPr>
          <a:xfrm>
            <a:off x="362344" y="1532174"/>
            <a:ext cx="69111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Basic Ideas: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Reduce the time of generating region proposals </a:t>
            </a:r>
            <a:endParaRPr lang="en-US" altLang="zh-CN" sz="16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</a:rPr>
              <a:t>Main Contributions:</a:t>
            </a:r>
            <a:endParaRPr lang="en-US" altLang="zh-CN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1. Region Proposal Network (RPN)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2. An end to end model finally!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矩形 1"/>
          <p:cNvSpPr/>
          <p:nvPr/>
        </p:nvSpPr>
        <p:spPr>
          <a:xfrm>
            <a:off x="436772" y="6104738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22222"/>
                </a:solidFill>
              </a:rPr>
              <a:t>Ren, </a:t>
            </a:r>
            <a:r>
              <a:rPr lang="en-US" altLang="zh-CN" sz="1600" dirty="0" err="1">
                <a:solidFill>
                  <a:srgbClr val="222222"/>
                </a:solidFill>
              </a:rPr>
              <a:t>Shaoqing</a:t>
            </a:r>
            <a:r>
              <a:rPr lang="en-US" altLang="zh-CN" sz="1600" dirty="0">
                <a:solidFill>
                  <a:srgbClr val="222222"/>
                </a:solidFill>
              </a:rPr>
              <a:t>, et al. "Faster R-CNN: Towards real-time object detection with region proposal networks." </a:t>
            </a:r>
            <a:r>
              <a:rPr lang="en-US" altLang="zh-CN" sz="1600" dirty="0" smtClean="0">
                <a:solidFill>
                  <a:srgbClr val="222222"/>
                </a:solidFill>
              </a:rPr>
              <a:t>NIPS.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pic>
        <p:nvPicPr>
          <p:cNvPr id="17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672" y="3009502"/>
            <a:ext cx="5075277" cy="3097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39838" y="1268413"/>
            <a:ext cx="6500812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5253038"/>
            <a:ext cx="4305300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5" y="5281613"/>
            <a:ext cx="1828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1" name="Rectangle 1"/>
          <p:cNvSpPr>
            <a:spLocks noChangeArrowheads="1"/>
          </p:cNvSpPr>
          <p:nvPr/>
        </p:nvSpPr>
        <p:spPr bwMode="auto">
          <a:xfrm>
            <a:off x="1004888" y="5748338"/>
            <a:ext cx="756761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>
                <a:hlinkClick r:id="rId4"/>
              </a:rPr>
              <a:t>Fei Chen</a:t>
            </a:r>
            <a:r>
              <a:rPr lang="en-US" altLang="zh-CN" sz="1800"/>
              <a:t>, </a:t>
            </a:r>
            <a:r>
              <a:rPr lang="en-US" altLang="zh-CN" sz="1800">
                <a:hlinkClick r:id="rId5"/>
              </a:rPr>
              <a:t>Huimin Yu</a:t>
            </a:r>
            <a:r>
              <a:rPr lang="en-US" altLang="zh-CN" sz="1800"/>
              <a:t>, Roland Hu: Shape Sparse Representation for Joint Object Classification and Segmentation. </a:t>
            </a:r>
            <a:r>
              <a:rPr lang="en-US" altLang="zh-CN" sz="1800">
                <a:hlinkClick r:id="rId6"/>
              </a:rPr>
              <a:t>IEEE Transactions on Image Processing 22</a:t>
            </a:r>
            <a:r>
              <a:rPr lang="en-US" altLang="zh-CN" sz="1800"/>
              <a:t>(3): 992-1004 (2013) </a:t>
            </a:r>
            <a:endParaRPr lang="zh-CN" altLang="en-US" sz="1800"/>
          </a:p>
        </p:txBody>
      </p:sp>
      <p:sp>
        <p:nvSpPr>
          <p:cNvPr id="13" name="标题 1"/>
          <p:cNvSpPr txBox="1"/>
          <p:nvPr/>
        </p:nvSpPr>
        <p:spPr bwMode="auto">
          <a:xfrm>
            <a:off x="317301" y="188913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基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于形状稀疏的图像分割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323528" y="1136106"/>
            <a:ext cx="542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b="1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2015-faster R-CNN</a:t>
            </a:r>
            <a:r>
              <a:rPr lang="en-US" altLang="zh-CN" dirty="0" smtClean="0">
                <a:solidFill>
                  <a:srgbClr val="5B9BD5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RPN</a:t>
            </a:r>
            <a:endParaRPr lang="zh-CN" altLang="en-US" dirty="0">
              <a:solidFill>
                <a:srgbClr val="5B9BD5">
                  <a:lumMod val="5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img.blog.csdn.net/201703221038236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881" y="2692683"/>
            <a:ext cx="240982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0155" y="4996033"/>
            <a:ext cx="85036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把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任意大小的输入图像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reshape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成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800x600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（即图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中的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M=800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，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N=600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）。再回头来看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anchors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的大小，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anchors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中长宽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1:2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中最大为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352x704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，长宽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2:1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中最大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736x384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，基本是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cover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了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800x600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的各个尺度和形状。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1702" y="1521006"/>
            <a:ext cx="82867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对于特征图某个固定点，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ANCHOR 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生成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个矩形，共有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种形状，长宽比为大约为：</a:t>
            </a:r>
            <a:r>
              <a:rPr lang="en-US" altLang="zh-CN" sz="2400" dirty="0" err="1">
                <a:latin typeface="黑体" pitchFamily="2" charset="-122"/>
                <a:ea typeface="黑体" pitchFamily="2" charset="-122"/>
              </a:rPr>
              <a:t>width:height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 = [1:1, 1:2, 2:1]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三种</a:t>
            </a:r>
            <a:r>
              <a:rPr lang="zh-CN" altLang="en-US" sz="2400" dirty="0" smtClean="0">
                <a:latin typeface="黑体" pitchFamily="2" charset="-122"/>
                <a:ea typeface="黑体" pitchFamily="2" charset="-122"/>
              </a:rPr>
              <a:t>，实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际上通过</a:t>
            </a:r>
            <a:r>
              <a:rPr lang="en-US" altLang="zh-CN" sz="2400" dirty="0">
                <a:latin typeface="黑体" pitchFamily="2" charset="-122"/>
                <a:ea typeface="黑体" pitchFamily="2" charset="-122"/>
              </a:rPr>
              <a:t>anchors</a:t>
            </a:r>
            <a:r>
              <a:rPr lang="zh-CN" altLang="en-US" sz="2400" dirty="0">
                <a:latin typeface="黑体" pitchFamily="2" charset="-122"/>
                <a:ea typeface="黑体" pitchFamily="2" charset="-122"/>
              </a:rPr>
              <a:t>就引入了检测中常用到的多尺度方法。</a:t>
            </a:r>
            <a:endParaRPr lang="zh-CN" altLang="en-US" sz="24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" name="矩形 1"/>
          <p:cNvSpPr/>
          <p:nvPr/>
        </p:nvSpPr>
        <p:spPr>
          <a:xfrm>
            <a:off x="436772" y="6104738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22222"/>
                </a:solidFill>
              </a:rPr>
              <a:t>Ren, </a:t>
            </a:r>
            <a:r>
              <a:rPr lang="en-US" altLang="zh-CN" sz="1600" dirty="0" err="1">
                <a:solidFill>
                  <a:srgbClr val="222222"/>
                </a:solidFill>
              </a:rPr>
              <a:t>Shaoqing</a:t>
            </a:r>
            <a:r>
              <a:rPr lang="en-US" altLang="zh-CN" sz="1600" dirty="0">
                <a:solidFill>
                  <a:srgbClr val="222222"/>
                </a:solidFill>
              </a:rPr>
              <a:t>, et al. "Faster R-CNN: Towards real-time object detection with region proposal networks." </a:t>
            </a:r>
            <a:r>
              <a:rPr lang="en-US" altLang="zh-CN" sz="1600" dirty="0" smtClean="0">
                <a:solidFill>
                  <a:srgbClr val="222222"/>
                </a:solidFill>
              </a:rPr>
              <a:t>NIPS.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0" y="1346651"/>
            <a:ext cx="9145852" cy="4731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632" y="1208472"/>
            <a:ext cx="5814055" cy="4421467"/>
          </a:xfrm>
          <a:prstGeom prst="rect">
            <a:avLst/>
          </a:prstGeom>
        </p:spPr>
      </p:pic>
      <p:sp>
        <p:nvSpPr>
          <p:cNvPr id="8" name="矩形 1"/>
          <p:cNvSpPr/>
          <p:nvPr/>
        </p:nvSpPr>
        <p:spPr>
          <a:xfrm>
            <a:off x="971600" y="6122926"/>
            <a:ext cx="68367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rgbClr val="222222"/>
                </a:solidFill>
              </a:rPr>
              <a:t>Ren, </a:t>
            </a:r>
            <a:r>
              <a:rPr lang="en-US" altLang="zh-CN" sz="1600" dirty="0" err="1">
                <a:solidFill>
                  <a:srgbClr val="222222"/>
                </a:solidFill>
              </a:rPr>
              <a:t>Shaoqing</a:t>
            </a:r>
            <a:r>
              <a:rPr lang="en-US" altLang="zh-CN" sz="1600" dirty="0">
                <a:solidFill>
                  <a:srgbClr val="222222"/>
                </a:solidFill>
              </a:rPr>
              <a:t>, et al. "Faster R-CNN: Towards real-time object detection with region proposal networks." </a:t>
            </a:r>
            <a:r>
              <a:rPr lang="en-US" altLang="zh-CN" sz="1600" dirty="0" smtClean="0">
                <a:solidFill>
                  <a:srgbClr val="222222"/>
                </a:solidFill>
              </a:rPr>
              <a:t>NIPS. </a:t>
            </a:r>
            <a:r>
              <a:rPr lang="en-US" altLang="zh-CN" sz="1600" dirty="0">
                <a:solidFill>
                  <a:srgbClr val="222222"/>
                </a:solidFill>
              </a:rPr>
              <a:t>2015.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sp>
        <p:nvSpPr>
          <p:cNvPr id="9" name="内容占位符 4"/>
          <p:cNvSpPr txBox="1"/>
          <p:nvPr/>
        </p:nvSpPr>
        <p:spPr bwMode="auto">
          <a:xfrm>
            <a:off x="2339752" y="5611751"/>
            <a:ext cx="331236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/>
              <a:t>Faster R-CNN</a:t>
            </a:r>
            <a:r>
              <a:rPr lang="zh-CN" altLang="en-US" sz="2400" dirty="0" smtClean="0"/>
              <a:t>检测结果</a:t>
            </a:r>
            <a:endParaRPr lang="zh-CN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内容占位符 4"/>
          <p:cNvSpPr txBox="1"/>
          <p:nvPr/>
        </p:nvSpPr>
        <p:spPr bwMode="auto">
          <a:xfrm>
            <a:off x="3707904" y="5589240"/>
            <a:ext cx="2376264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运行时间对比</a:t>
            </a:r>
            <a:endParaRPr lang="zh-CN" alt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584" y="1772816"/>
            <a:ext cx="7310588" cy="3707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RCNN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内容占位符 4"/>
          <p:cNvSpPr txBox="1"/>
          <p:nvPr/>
        </p:nvSpPr>
        <p:spPr bwMode="auto">
          <a:xfrm>
            <a:off x="2987824" y="5684511"/>
            <a:ext cx="403244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smtClean="0"/>
              <a:t>在</a:t>
            </a:r>
            <a:r>
              <a:rPr lang="en-US" altLang="zh-CN" sz="2400" dirty="0" smtClean="0"/>
              <a:t>PASCAL VOC</a:t>
            </a:r>
            <a:r>
              <a:rPr lang="zh-CN" altLang="en-US" sz="2400" dirty="0" smtClean="0"/>
              <a:t>上的性能对比</a:t>
            </a:r>
            <a:endParaRPr lang="zh-CN" alt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643" y="1340768"/>
            <a:ext cx="7716713" cy="4444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以人脸检测为例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395536" y="5765559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sz="1600" dirty="0">
              <a:solidFill>
                <a:srgbClr val="222222"/>
              </a:solidFill>
            </a:endParaRPr>
          </a:p>
          <a:p>
            <a:pPr algn="just"/>
            <a:r>
              <a:rPr lang="en-US" altLang="zh-CN" sz="1600" dirty="0">
                <a:solidFill>
                  <a:srgbClr val="222222"/>
                </a:solidFill>
              </a:rPr>
              <a:t>Zhang K, Zhang Z, Li Z, et al. </a:t>
            </a:r>
            <a:r>
              <a:rPr lang="en-US" altLang="zh-CN" sz="1600" dirty="0" smtClean="0">
                <a:solidFill>
                  <a:srgbClr val="222222"/>
                </a:solidFill>
              </a:rPr>
              <a:t>Joint </a:t>
            </a:r>
            <a:r>
              <a:rPr lang="en-US" altLang="zh-CN" sz="1600" dirty="0">
                <a:solidFill>
                  <a:srgbClr val="222222"/>
                </a:solidFill>
              </a:rPr>
              <a:t>Face Detection and </a:t>
            </a:r>
            <a:r>
              <a:rPr lang="en-US" altLang="zh-CN" sz="1600" dirty="0" smtClean="0">
                <a:solidFill>
                  <a:srgbClr val="222222"/>
                </a:solidFill>
              </a:rPr>
              <a:t>Alignment </a:t>
            </a:r>
            <a:r>
              <a:rPr lang="en-US" altLang="zh-CN" sz="1600" dirty="0">
                <a:solidFill>
                  <a:srgbClr val="222222"/>
                </a:solidFill>
              </a:rPr>
              <a:t>Using Multitask Cascaded Convolutional Networks</a:t>
            </a:r>
            <a:r>
              <a:rPr lang="en-US" altLang="zh-CN" sz="1600" dirty="0" smtClean="0">
                <a:solidFill>
                  <a:srgbClr val="222222"/>
                </a:solidFill>
              </a:rPr>
              <a:t>.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1560" y="1157486"/>
            <a:ext cx="191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MTCNN</a:t>
            </a:r>
            <a:endParaRPr lang="zh-CN" altLang="en-US" sz="3600" b="1" dirty="0"/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016" y="1278905"/>
            <a:ext cx="3892009" cy="4412278"/>
          </a:xfrm>
          <a:prstGeom prst="rect">
            <a:avLst/>
          </a:prstGeom>
        </p:spPr>
      </p:pic>
      <p:sp>
        <p:nvSpPr>
          <p:cNvPr id="12" name="矩形 12"/>
          <p:cNvSpPr/>
          <p:nvPr/>
        </p:nvSpPr>
        <p:spPr>
          <a:xfrm>
            <a:off x="1258056" y="2538191"/>
            <a:ext cx="18785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Multitask:</a:t>
            </a:r>
            <a:endParaRPr lang="zh-CN" altLang="en-US" sz="2800" dirty="0"/>
          </a:p>
        </p:txBody>
      </p:sp>
      <p:sp>
        <p:nvSpPr>
          <p:cNvPr id="13" name="文本框 22"/>
          <p:cNvSpPr txBox="1"/>
          <p:nvPr/>
        </p:nvSpPr>
        <p:spPr>
          <a:xfrm>
            <a:off x="1258056" y="3135787"/>
            <a:ext cx="300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 Face detection</a:t>
            </a:r>
            <a:endParaRPr lang="zh-CN" altLang="en-US" sz="2800" dirty="0"/>
          </a:p>
        </p:txBody>
      </p:sp>
      <p:sp>
        <p:nvSpPr>
          <p:cNvPr id="15" name="文本框 23"/>
          <p:cNvSpPr txBox="1"/>
          <p:nvPr/>
        </p:nvSpPr>
        <p:spPr>
          <a:xfrm>
            <a:off x="1258056" y="3734276"/>
            <a:ext cx="3097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 Facial landmarks</a:t>
            </a:r>
            <a:endParaRPr lang="en-US" altLang="zh-CN" sz="2800" dirty="0" smtClean="0"/>
          </a:p>
          <a:p>
            <a:r>
              <a:rPr lang="en-US" altLang="zh-CN" sz="2800" dirty="0"/>
              <a:t> </a:t>
            </a:r>
            <a:r>
              <a:rPr lang="en-US" altLang="zh-CN" sz="2800" dirty="0" smtClean="0"/>
              <a:t>  localization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以人脸检测为例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152" y="1316847"/>
            <a:ext cx="4609026" cy="5225143"/>
          </a:xfrm>
          <a:prstGeom prst="rect">
            <a:avLst/>
          </a:prstGeom>
        </p:spPr>
      </p:pic>
      <p:sp>
        <p:nvSpPr>
          <p:cNvPr id="17" name="矩形 5"/>
          <p:cNvSpPr/>
          <p:nvPr/>
        </p:nvSpPr>
        <p:spPr>
          <a:xfrm>
            <a:off x="4736786" y="1215248"/>
            <a:ext cx="42974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P-Net (Proposal Network )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i="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该网络主要是检测图中人脸，产生多个人脸候选框和回归向量，再用回归向量对候选窗口进行校准，最后通过非极大值抑制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NMS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来合并高度重叠的候选框。</a:t>
            </a:r>
            <a:endParaRPr lang="zh-CN" altLang="en-US" b="0" i="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6"/>
          <p:cNvSpPr/>
          <p:nvPr/>
        </p:nvSpPr>
        <p:spPr>
          <a:xfrm>
            <a:off x="4736786" y="3158259"/>
            <a:ext cx="4297464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R-Net (Refine Network )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i="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该网络同样输出候选框置信度（根据置信度削减候选框数量）和回归向量，通过边界框回归和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NMS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精调候选框的位置。</a:t>
            </a:r>
            <a:endParaRPr lang="zh-CN" altLang="en-US" b="0" i="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7"/>
          <p:cNvSpPr/>
          <p:nvPr/>
        </p:nvSpPr>
        <p:spPr>
          <a:xfrm>
            <a:off x="4736786" y="4768872"/>
            <a:ext cx="4297464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O-Net (Output Network )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0" i="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R-Net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层又多了一层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层，处理结果更加精细，作用和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R-Net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层作用一样（削减框数量同时精调回归框）。再者，该层对人脸区域进行了更多的监督，最后输出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个人脸关键点坐标。</a:t>
            </a:r>
            <a:endParaRPr lang="zh-CN" altLang="en-US" b="0" i="0" dirty="0" smtClean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9"/>
          <p:cNvSpPr/>
          <p:nvPr/>
        </p:nvSpPr>
        <p:spPr>
          <a:xfrm>
            <a:off x="93447" y="3114717"/>
            <a:ext cx="638628" cy="64053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10"/>
          <p:cNvSpPr/>
          <p:nvPr/>
        </p:nvSpPr>
        <p:spPr>
          <a:xfrm>
            <a:off x="93447" y="4347006"/>
            <a:ext cx="638628" cy="64053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11"/>
          <p:cNvSpPr/>
          <p:nvPr/>
        </p:nvSpPr>
        <p:spPr>
          <a:xfrm>
            <a:off x="112497" y="5635537"/>
            <a:ext cx="638628" cy="64053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以人脸检测为例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568" y="1209947"/>
            <a:ext cx="7346205" cy="5524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以人脸检测为例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新版注册与识别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99592" y="1340768"/>
            <a:ext cx="7056784" cy="3969441"/>
          </a:xfrm>
          <a:prstGeom prst="rect">
            <a:avLst/>
          </a:prstGeom>
        </p:spPr>
      </p:pic>
      <p:sp>
        <p:nvSpPr>
          <p:cNvPr id="7" name="内容占位符 4"/>
          <p:cNvSpPr txBox="1"/>
          <p:nvPr/>
        </p:nvSpPr>
        <p:spPr bwMode="auto">
          <a:xfrm>
            <a:off x="2411760" y="5517232"/>
            <a:ext cx="5184576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8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/>
              <a:t>MTCNN </a:t>
            </a:r>
            <a:r>
              <a:rPr lang="zh-CN" altLang="en-US" sz="2400" dirty="0" smtClean="0"/>
              <a:t>人脸及特征点检测视频演示</a:t>
            </a:r>
            <a:endParaRPr lang="zh-CN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223" y="2348880"/>
            <a:ext cx="9174223" cy="2952328"/>
          </a:xfrm>
          <a:prstGeom prst="rect">
            <a:avLst/>
          </a:prstGeom>
        </p:spPr>
      </p:pic>
      <p:sp>
        <p:nvSpPr>
          <p:cNvPr id="8" name="矩形 1"/>
          <p:cNvSpPr/>
          <p:nvPr/>
        </p:nvSpPr>
        <p:spPr>
          <a:xfrm>
            <a:off x="848426" y="5517232"/>
            <a:ext cx="7533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1600" dirty="0" smtClean="0">
                <a:solidFill>
                  <a:srgbClr val="222222"/>
                </a:solidFill>
              </a:rPr>
              <a:t>Long, </a:t>
            </a:r>
            <a:r>
              <a:rPr lang="en-US" altLang="zh-CN" sz="1600" dirty="0" err="1" smtClean="0">
                <a:solidFill>
                  <a:srgbClr val="222222"/>
                </a:solidFill>
              </a:rPr>
              <a:t>Shelhamer</a:t>
            </a:r>
            <a:r>
              <a:rPr lang="en-US" altLang="zh-CN" sz="1600" dirty="0" smtClean="0">
                <a:solidFill>
                  <a:srgbClr val="222222"/>
                </a:solidFill>
              </a:rPr>
              <a:t> and </a:t>
            </a:r>
            <a:r>
              <a:rPr lang="en-US" altLang="zh-CN" sz="1600" dirty="0" err="1" smtClean="0">
                <a:solidFill>
                  <a:srgbClr val="222222"/>
                </a:solidFill>
              </a:rPr>
              <a:t>Darreli</a:t>
            </a:r>
            <a:r>
              <a:rPr lang="en-US" altLang="zh-CN" sz="1600" dirty="0" smtClean="0">
                <a:solidFill>
                  <a:srgbClr val="222222"/>
                </a:solidFill>
              </a:rPr>
              <a:t>, Fully Convolutional Networks for Semantic Segmentation, CVPR 2015</a:t>
            </a:r>
            <a:endParaRPr lang="en-US" altLang="zh-CN" sz="1600" dirty="0">
              <a:solidFill>
                <a:srgbClr val="222222"/>
              </a:solidFill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全卷积网络（</a:t>
            </a:r>
            <a:r>
              <a:rPr lang="en-US" altLang="zh-CN" sz="3600" b="1" dirty="0" smtClean="0"/>
              <a:t>Fully Convolutional Networks</a:t>
            </a:r>
            <a:r>
              <a:rPr lang="zh-CN" altLang="en-US" sz="3600" b="1" dirty="0" smtClean="0"/>
              <a:t>）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81675" y="3357563"/>
            <a:ext cx="3182938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" y="1628775"/>
            <a:ext cx="5603875" cy="346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1484313"/>
            <a:ext cx="3262313" cy="172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5" name="Rectangle 1"/>
          <p:cNvSpPr>
            <a:spLocks noChangeArrowheads="1"/>
          </p:cNvSpPr>
          <p:nvPr/>
        </p:nvSpPr>
        <p:spPr bwMode="auto">
          <a:xfrm>
            <a:off x="684213" y="5368925"/>
            <a:ext cx="81375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/>
              <a:t>Fei Chen, Huimin Yu, Roland Hu, Xunxun Zeng: Deep learning shape priors for object segmentation. Proceedings of the IEEE International Conference on Computer Vision and Pattern Recognition, CVPR 2013. </a:t>
            </a:r>
            <a:endParaRPr lang="zh-CN" altLang="en-US" sz="1800"/>
          </a:p>
        </p:txBody>
      </p:sp>
      <p:sp>
        <p:nvSpPr>
          <p:cNvPr id="13" name="标题 1"/>
          <p:cNvSpPr txBox="1"/>
          <p:nvPr/>
        </p:nvSpPr>
        <p:spPr bwMode="auto">
          <a:xfrm>
            <a:off x="317301" y="188913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cap="all" dirty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深</a:t>
            </a:r>
            <a:r>
              <a:rPr lang="zh-CN" altLang="en-US" sz="4400" b="1" cap="all" dirty="0" smtClean="0">
                <a:solidFill>
                  <a:prstClr val="white"/>
                </a:solidFill>
                <a:latin typeface="黑体" pitchFamily="2" charset="-122"/>
                <a:ea typeface="黑体" pitchFamily="2" charset="-122"/>
              </a:rPr>
              <a:t>度学习的图像分割方法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0648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Pooling </a:t>
            </a:r>
            <a:r>
              <a:rPr lang="zh-CN" altLang="en-US" sz="3600" b="1" dirty="0" smtClean="0"/>
              <a:t>层的上采样（</a:t>
            </a:r>
            <a:r>
              <a:rPr lang="en-US" altLang="zh-CN" sz="3600" b="1" dirty="0" err="1" smtClean="0"/>
              <a:t>Upsampling</a:t>
            </a:r>
            <a:r>
              <a:rPr lang="zh-CN" altLang="en-US" sz="3600" b="1" dirty="0" smtClean="0"/>
              <a:t>）</a:t>
            </a:r>
            <a:endParaRPr lang="en-US" altLang="zh-CN" sz="3600" b="1" dirty="0" smtClean="0"/>
          </a:p>
          <a:p>
            <a:endParaRPr lang="en-US" altLang="zh-CN" sz="2800" b="1" dirty="0" smtClean="0"/>
          </a:p>
          <a:p>
            <a:r>
              <a:rPr lang="zh-CN" altLang="en-US" sz="2800" b="1" dirty="0" smtClean="0"/>
              <a:t>（</a:t>
            </a:r>
            <a:r>
              <a:rPr lang="en-US" altLang="zh-CN" sz="2800" b="1" dirty="0" smtClean="0"/>
              <a:t>a</a:t>
            </a:r>
            <a:r>
              <a:rPr lang="zh-CN" altLang="en-US" sz="2800" b="1" dirty="0" smtClean="0"/>
              <a:t>） </a:t>
            </a:r>
            <a:r>
              <a:rPr lang="en-US" altLang="zh-CN" sz="2800" b="1" dirty="0"/>
              <a:t>A</a:t>
            </a:r>
            <a:r>
              <a:rPr lang="en-US" altLang="zh-CN" sz="2800" b="1" dirty="0" smtClean="0"/>
              <a:t>verage pooling</a:t>
            </a:r>
            <a:endParaRPr lang="zh-CN" alt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66" y="2730570"/>
            <a:ext cx="9066930" cy="2431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06489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Pooling </a:t>
            </a:r>
            <a:r>
              <a:rPr lang="zh-CN" altLang="en-US" sz="3600" b="1" dirty="0" smtClean="0"/>
              <a:t>层的上采样（</a:t>
            </a:r>
            <a:r>
              <a:rPr lang="en-US" altLang="zh-CN" sz="3600" b="1" dirty="0" err="1" smtClean="0"/>
              <a:t>Upsampling</a:t>
            </a:r>
            <a:r>
              <a:rPr lang="zh-CN" altLang="en-US" sz="3600" b="1" dirty="0" smtClean="0"/>
              <a:t>）</a:t>
            </a:r>
            <a:endParaRPr lang="en-US" altLang="zh-CN" sz="3600" b="1" dirty="0" smtClean="0"/>
          </a:p>
          <a:p>
            <a:endParaRPr lang="en-US" altLang="zh-CN" sz="2800" b="1" dirty="0" smtClean="0"/>
          </a:p>
          <a:p>
            <a:r>
              <a:rPr lang="zh-CN" altLang="en-US" sz="2800" b="1" dirty="0" smtClean="0"/>
              <a:t>（</a:t>
            </a:r>
            <a:r>
              <a:rPr lang="en-US" altLang="zh-CN" sz="2800" b="1" dirty="0"/>
              <a:t>b</a:t>
            </a:r>
            <a:r>
              <a:rPr lang="zh-CN" altLang="en-US" sz="2800" b="1" dirty="0" smtClean="0"/>
              <a:t>） </a:t>
            </a:r>
            <a:r>
              <a:rPr lang="en-US" altLang="zh-CN" sz="2800" b="1" dirty="0" smtClean="0"/>
              <a:t>Max pooling</a:t>
            </a:r>
            <a:endParaRPr lang="zh-CN" alt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862" y="2852936"/>
            <a:ext cx="8296275" cy="3648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卷积</a:t>
            </a:r>
            <a:r>
              <a:rPr lang="zh-CN" altLang="en-US" sz="3600" b="1" dirty="0" smtClean="0"/>
              <a:t>层的上采样（</a:t>
            </a:r>
            <a:r>
              <a:rPr lang="en-US" altLang="zh-CN" sz="3600" b="1" dirty="0" err="1" smtClean="0"/>
              <a:t>Upsampling</a:t>
            </a:r>
            <a:r>
              <a:rPr lang="zh-CN" altLang="en-US" sz="3600" b="1" dirty="0" smtClean="0"/>
              <a:t>）</a:t>
            </a:r>
            <a:endParaRPr lang="en-US" altLang="zh-CN" sz="3600" b="1" dirty="0"/>
          </a:p>
          <a:p>
            <a:endParaRPr lang="en-US" altLang="zh-CN" sz="3600" b="1" dirty="0" smtClean="0"/>
          </a:p>
          <a:p>
            <a:r>
              <a:rPr lang="zh-CN" altLang="en-US" sz="3600" b="1" dirty="0" smtClean="0"/>
              <a:t>也叫反</a:t>
            </a:r>
            <a:r>
              <a:rPr lang="zh-CN" altLang="en-US" sz="3600" b="1" dirty="0"/>
              <a:t>卷</a:t>
            </a:r>
            <a:r>
              <a:rPr lang="zh-CN" altLang="en-US" sz="3600" b="1" dirty="0" smtClean="0"/>
              <a:t>积（</a:t>
            </a:r>
            <a:r>
              <a:rPr lang="en-US" altLang="zh-CN" sz="3600" b="1" dirty="0" smtClean="0"/>
              <a:t>Deconvolution</a:t>
            </a:r>
            <a:r>
              <a:rPr lang="zh-CN" altLang="en-US" sz="3600" b="1" dirty="0" smtClean="0"/>
              <a:t>）或 转置卷积（</a:t>
            </a:r>
            <a:r>
              <a:rPr lang="en-US" altLang="zh-CN" sz="3600" b="1" dirty="0" smtClean="0"/>
              <a:t>Transpose Convolution</a:t>
            </a:r>
            <a:r>
              <a:rPr lang="zh-CN" altLang="en-US" sz="3600" b="1" dirty="0" smtClean="0"/>
              <a:t>）</a:t>
            </a:r>
            <a:endParaRPr lang="en-US" altLang="zh-CN" sz="3600" b="1" dirty="0" smtClean="0"/>
          </a:p>
          <a:p>
            <a:endParaRPr lang="en-US" altLang="zh-CN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131466" y="124713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卷积</a:t>
            </a:r>
            <a:r>
              <a:rPr lang="zh-CN" altLang="en-US" sz="3600" b="1" dirty="0" smtClean="0"/>
              <a:t>层的上采样（</a:t>
            </a:r>
            <a:r>
              <a:rPr lang="en-US" altLang="zh-CN" sz="3600" b="1" dirty="0" err="1" smtClean="0"/>
              <a:t>Upsampling</a:t>
            </a:r>
            <a:r>
              <a:rPr lang="zh-CN" altLang="en-US" sz="3600" b="1" dirty="0" smtClean="0"/>
              <a:t>）</a:t>
            </a:r>
            <a:endParaRPr lang="en-US" altLang="zh-CN" sz="3600" b="1" dirty="0"/>
          </a:p>
        </p:txBody>
      </p:sp>
      <p:sp>
        <p:nvSpPr>
          <p:cNvPr id="6" name="文本框 7"/>
          <p:cNvSpPr txBox="1"/>
          <p:nvPr/>
        </p:nvSpPr>
        <p:spPr>
          <a:xfrm>
            <a:off x="175970" y="1895448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考虑如下一个卷积层，输入特征图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，卷积核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*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，步长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，卷积后获得特征图维度为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：</a:t>
            </a:r>
            <a:endParaRPr lang="en-US" altLang="zh-C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828148"/>
            <a:ext cx="3384376" cy="3592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819"/>
            <a:ext cx="2628292" cy="278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58" y="2060848"/>
            <a:ext cx="6311005" cy="3017493"/>
          </a:xfrm>
          <a:prstGeom prst="rect">
            <a:avLst/>
          </a:prstGeom>
        </p:spPr>
      </p:pic>
      <p:sp>
        <p:nvSpPr>
          <p:cNvPr id="10" name="文本框 7"/>
          <p:cNvSpPr txBox="1"/>
          <p:nvPr/>
        </p:nvSpPr>
        <p:spPr>
          <a:xfrm>
            <a:off x="131466" y="124713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卷</a:t>
            </a:r>
            <a:r>
              <a:rPr lang="zh-CN" altLang="en-US" sz="3600" b="1" dirty="0" smtClean="0"/>
              <a:t>积</a:t>
            </a:r>
            <a:r>
              <a:rPr lang="zh-CN" altLang="en-US" sz="3600" b="1" dirty="0"/>
              <a:t>流程</a:t>
            </a:r>
            <a:endParaRPr lang="en-US" altLang="zh-CN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31466" y="124713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反卷积</a:t>
            </a:r>
            <a:r>
              <a:rPr lang="zh-CN" altLang="en-US" sz="3600" b="1" dirty="0"/>
              <a:t>流程</a:t>
            </a:r>
            <a:endParaRPr lang="en-US" altLang="zh-CN" sz="3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26" y="1842576"/>
            <a:ext cx="3276600" cy="3676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2166972"/>
            <a:ext cx="6059321" cy="3078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819"/>
            <a:ext cx="2628292" cy="2789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58" y="2060848"/>
            <a:ext cx="6311005" cy="30174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" name="文本框 7"/>
          <p:cNvSpPr txBox="1"/>
          <p:nvPr/>
        </p:nvSpPr>
        <p:spPr>
          <a:xfrm>
            <a:off x="131466" y="1247130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卷积</a:t>
            </a:r>
            <a:r>
              <a:rPr lang="zh-CN" altLang="en-US" sz="3600" b="1" dirty="0" smtClean="0"/>
              <a:t>层上采样另一个例子：</a:t>
            </a:r>
            <a:endParaRPr lang="en-US" altLang="zh-CN" sz="3600" b="1" dirty="0"/>
          </a:p>
        </p:txBody>
      </p:sp>
      <p:sp>
        <p:nvSpPr>
          <p:cNvPr id="11" name="文本框 7"/>
          <p:cNvSpPr txBox="1"/>
          <p:nvPr/>
        </p:nvSpPr>
        <p:spPr>
          <a:xfrm>
            <a:off x="175970" y="1895448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考虑一个卷积层，输入特征图</a:t>
            </a:r>
            <a:r>
              <a:rPr lang="en-US" altLang="zh-CN" sz="2400" b="1" dirty="0"/>
              <a:t>5</a:t>
            </a:r>
            <a:r>
              <a:rPr lang="zh-CN" altLang="en-US" sz="2400" b="1" dirty="0" smtClean="0"/>
              <a:t>*</a:t>
            </a:r>
            <a:r>
              <a:rPr lang="en-US" altLang="zh-CN" sz="2400" b="1" dirty="0"/>
              <a:t>5</a:t>
            </a:r>
            <a:r>
              <a:rPr lang="zh-CN" altLang="en-US" sz="2400" b="1" dirty="0" smtClean="0"/>
              <a:t>，卷积核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*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，步长</a:t>
            </a:r>
            <a:r>
              <a:rPr lang="en-US" altLang="zh-CN" sz="2400" b="1" dirty="0"/>
              <a:t>2</a:t>
            </a:r>
            <a:r>
              <a:rPr lang="zh-CN" altLang="en-US" sz="2400" b="1" dirty="0" smtClean="0"/>
              <a:t>，补零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， 卷积后获得特征图维度为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*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，其反卷积示意图如下：</a:t>
            </a:r>
            <a:endParaRPr lang="en-US" altLang="zh-CN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34" y="2879425"/>
            <a:ext cx="3250725" cy="3695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05" y="2181527"/>
            <a:ext cx="9025190" cy="2879706"/>
          </a:xfrm>
          <a:prstGeom prst="rect">
            <a:avLst/>
          </a:prstGeom>
        </p:spPr>
      </p:pic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 smtClean="0"/>
              <a:t>边缘提取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/>
              <a:t>视</a:t>
            </a:r>
            <a:r>
              <a:rPr lang="zh-CN" altLang="en-US" sz="3600" b="1" dirty="0" smtClean="0"/>
              <a:t>频场景人数估计</a:t>
            </a:r>
            <a:endParaRPr lang="zh-CN" alt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1893462"/>
            <a:ext cx="5832648" cy="369115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55776" y="5877272"/>
            <a:ext cx="3747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训练流程：</a:t>
            </a:r>
            <a:r>
              <a:rPr lang="en-US" altLang="zh-CN" sz="2400" b="1" dirty="0" smtClean="0"/>
              <a:t>Heat map </a:t>
            </a:r>
            <a:r>
              <a:rPr lang="zh-CN" altLang="en-US" sz="2400" b="1" dirty="0" smtClean="0"/>
              <a:t>生成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标检测与分割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燕尾形箭头1 340"/>
          <p:cNvSpPr>
            <a:spLocks noEditPoints="1"/>
          </p:cNvSpPr>
          <p:nvPr/>
        </p:nvSpPr>
        <p:spPr bwMode="auto">
          <a:xfrm rot="5400000">
            <a:off x="7549356" y="2870994"/>
            <a:ext cx="1089025" cy="274638"/>
          </a:xfrm>
          <a:custGeom>
            <a:avLst/>
            <a:gdLst>
              <a:gd name="T0" fmla="*/ 545178 w 812503"/>
              <a:gd name="T1" fmla="*/ 0 h 310097"/>
              <a:gd name="T2" fmla="*/ 812503 w 812503"/>
              <a:gd name="T3" fmla="*/ 155049 h 310097"/>
              <a:gd name="T4" fmla="*/ 545178 w 812503"/>
              <a:gd name="T5" fmla="*/ 310097 h 310097"/>
              <a:gd name="T6" fmla="*/ 545178 w 812503"/>
              <a:gd name="T7" fmla="*/ 212220 h 310097"/>
              <a:gd name="T8" fmla="*/ 0 w 812503"/>
              <a:gd name="T9" fmla="*/ 259590 h 310097"/>
              <a:gd name="T10" fmla="*/ 160832 w 812503"/>
              <a:gd name="T11" fmla="*/ 155049 h 310097"/>
              <a:gd name="T12" fmla="*/ 0 w 812503"/>
              <a:gd name="T13" fmla="*/ 50507 h 310097"/>
              <a:gd name="T14" fmla="*/ 545178 w 812503"/>
              <a:gd name="T15" fmla="*/ 97878 h 310097"/>
              <a:gd name="T16" fmla="*/ 545178 w 812503"/>
              <a:gd name="T17" fmla="*/ 0 h 310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lnTo>
                  <a:pt x="54517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57150" cap="flat" cmpd="sng">
            <a:solidFill>
              <a:srgbClr val="FFFF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5003" dir="2471156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1" name="燕尾形箭头1 340"/>
          <p:cNvSpPr>
            <a:spLocks noEditPoints="1"/>
          </p:cNvSpPr>
          <p:nvPr/>
        </p:nvSpPr>
        <p:spPr bwMode="auto">
          <a:xfrm rot="5280000">
            <a:off x="2258219" y="2870994"/>
            <a:ext cx="1089025" cy="274637"/>
          </a:xfrm>
          <a:custGeom>
            <a:avLst/>
            <a:gdLst>
              <a:gd name="T0" fmla="*/ 545178 w 812503"/>
              <a:gd name="T1" fmla="*/ 0 h 310097"/>
              <a:gd name="T2" fmla="*/ 812503 w 812503"/>
              <a:gd name="T3" fmla="*/ 155049 h 310097"/>
              <a:gd name="T4" fmla="*/ 545178 w 812503"/>
              <a:gd name="T5" fmla="*/ 310097 h 310097"/>
              <a:gd name="T6" fmla="*/ 545178 w 812503"/>
              <a:gd name="T7" fmla="*/ 212220 h 310097"/>
              <a:gd name="T8" fmla="*/ 0 w 812503"/>
              <a:gd name="T9" fmla="*/ 259590 h 310097"/>
              <a:gd name="T10" fmla="*/ 160832 w 812503"/>
              <a:gd name="T11" fmla="*/ 155049 h 310097"/>
              <a:gd name="T12" fmla="*/ 0 w 812503"/>
              <a:gd name="T13" fmla="*/ 50507 h 310097"/>
              <a:gd name="T14" fmla="*/ 545178 w 812503"/>
              <a:gd name="T15" fmla="*/ 97878 h 310097"/>
              <a:gd name="T16" fmla="*/ 545178 w 812503"/>
              <a:gd name="T17" fmla="*/ 0 h 310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lnTo>
                  <a:pt x="54517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57150" cap="flat" cmpd="sng">
            <a:solidFill>
              <a:srgbClr val="FFFF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5003" dir="2471156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3" name="燕尾形箭头1 340"/>
          <p:cNvSpPr>
            <a:spLocks noEditPoints="1"/>
          </p:cNvSpPr>
          <p:nvPr/>
        </p:nvSpPr>
        <p:spPr bwMode="auto">
          <a:xfrm rot="5460000">
            <a:off x="462756" y="2720182"/>
            <a:ext cx="1089025" cy="274638"/>
          </a:xfrm>
          <a:custGeom>
            <a:avLst/>
            <a:gdLst>
              <a:gd name="T0" fmla="*/ 545178 w 812503"/>
              <a:gd name="T1" fmla="*/ 0 h 310097"/>
              <a:gd name="T2" fmla="*/ 812503 w 812503"/>
              <a:gd name="T3" fmla="*/ 155049 h 310097"/>
              <a:gd name="T4" fmla="*/ 545178 w 812503"/>
              <a:gd name="T5" fmla="*/ 310097 h 310097"/>
              <a:gd name="T6" fmla="*/ 545178 w 812503"/>
              <a:gd name="T7" fmla="*/ 212220 h 310097"/>
              <a:gd name="T8" fmla="*/ 0 w 812503"/>
              <a:gd name="T9" fmla="*/ 259590 h 310097"/>
              <a:gd name="T10" fmla="*/ 160832 w 812503"/>
              <a:gd name="T11" fmla="*/ 155049 h 310097"/>
              <a:gd name="T12" fmla="*/ 0 w 812503"/>
              <a:gd name="T13" fmla="*/ 50507 h 310097"/>
              <a:gd name="T14" fmla="*/ 545178 w 812503"/>
              <a:gd name="T15" fmla="*/ 97878 h 310097"/>
              <a:gd name="T16" fmla="*/ 545178 w 812503"/>
              <a:gd name="T17" fmla="*/ 0 h 310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lnTo>
                  <a:pt x="54517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57150" cap="flat" cmpd="sng">
            <a:solidFill>
              <a:srgbClr val="FFFF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5003" dir="2471156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pic>
        <p:nvPicPr>
          <p:cNvPr id="14" name="Picture 9" descr="superpixel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8" y="3532188"/>
            <a:ext cx="13430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ichfind_e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5" y="3532188"/>
            <a:ext cx="134302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381000" y="1703388"/>
            <a:ext cx="1395413" cy="68580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miter lim="800000"/>
          </a:ln>
        </p:spPr>
        <p:txBody>
          <a:bodyPr lIns="91439" tIns="45719" rIns="91439" bIns="45719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zh-CN" sz="1800">
                <a:latin typeface="Times New Roman" panose="02020503050405090304" pitchFamily="18" charset="0"/>
                <a:ea typeface="宋体" pitchFamily="2" charset="-122"/>
              </a:rPr>
              <a:t>CT image sequence</a:t>
            </a:r>
            <a:endParaRPr lang="zh-CN" altLang="zh-CN" sz="1800">
              <a:latin typeface="Times New Roman" panose="02020503050405090304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zh-CN" sz="1800"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2057400" y="1703388"/>
            <a:ext cx="1825625" cy="68580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miter lim="800000"/>
          </a:ln>
        </p:spPr>
        <p:txBody>
          <a:bodyPr lIns="91439" tIns="45719" rIns="91439" bIns="45719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zh-CN" sz="1800">
                <a:latin typeface="Times New Roman" panose="02020503050405090304" pitchFamily="18" charset="0"/>
                <a:ea typeface="宋体" pitchFamily="2" charset="-122"/>
              </a:rPr>
              <a:t>supervoxel segmentation</a:t>
            </a:r>
            <a:endParaRPr lang="zh-CN" altLang="zh-CN" sz="1800">
              <a:latin typeface="Times New Roman" panose="02020503050405090304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zh-CN" sz="1800"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7042150" y="1703388"/>
            <a:ext cx="1827213" cy="68580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miter lim="800000"/>
          </a:ln>
        </p:spPr>
        <p:txBody>
          <a:bodyPr lIns="91439" tIns="45719" rIns="91439" bIns="45719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zh-CN" altLang="zh-CN" sz="1800">
                <a:latin typeface="Times New Roman" panose="02020503050405090304" pitchFamily="18" charset="0"/>
                <a:ea typeface="宋体" pitchFamily="2" charset="-122"/>
              </a:rPr>
              <a:t>segmentation by </a:t>
            </a:r>
            <a:r>
              <a:rPr lang="en-US" altLang="zh-CN" sz="1800">
                <a:latin typeface="Times New Roman" panose="02020503050405090304" pitchFamily="18" charset="0"/>
                <a:ea typeface="宋体" pitchFamily="2" charset="-122"/>
              </a:rPr>
              <a:t>Tri-training</a:t>
            </a:r>
            <a:endParaRPr lang="en-US" altLang="zh-CN" sz="1800">
              <a:latin typeface="Times New Roman" panose="02020503050405090304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zh-CN" sz="1800">
              <a:latin typeface="Verdana" panose="020B0604030504040204" pitchFamily="34" charset="0"/>
              <a:ea typeface="宋体" pitchFamily="2" charset="-122"/>
            </a:endParaRPr>
          </a:p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endParaRPr lang="zh-CN" altLang="zh-CN" sz="1800">
              <a:latin typeface="Verdana" panose="020B0604030504040204" pitchFamily="34" charset="0"/>
              <a:ea typeface="宋体" pitchFamily="2" charset="-122"/>
            </a:endParaRPr>
          </a:p>
        </p:txBody>
      </p:sp>
      <p:pic>
        <p:nvPicPr>
          <p:cNvPr id="19" name="Picture 16" descr="CT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725" y="3303588"/>
            <a:ext cx="12969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箭头 322"/>
          <p:cNvSpPr>
            <a:spLocks noEditPoints="1" noChangeShapeType="1"/>
          </p:cNvSpPr>
          <p:nvPr/>
        </p:nvSpPr>
        <p:spPr bwMode="auto">
          <a:xfrm>
            <a:off x="1784350" y="2084388"/>
            <a:ext cx="304800" cy="3175"/>
          </a:xfrm>
          <a:prstGeom prst="line">
            <a:avLst/>
          </a:prstGeom>
          <a:noFill/>
          <a:ln w="349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箭头 322"/>
          <p:cNvSpPr>
            <a:spLocks noEditPoints="1" noChangeShapeType="1"/>
          </p:cNvSpPr>
          <p:nvPr/>
        </p:nvSpPr>
        <p:spPr bwMode="auto">
          <a:xfrm flipV="1">
            <a:off x="3851275" y="2060575"/>
            <a:ext cx="638175" cy="6350"/>
          </a:xfrm>
          <a:prstGeom prst="line">
            <a:avLst/>
          </a:prstGeom>
          <a:noFill/>
          <a:ln w="349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539750" y="5516563"/>
            <a:ext cx="8183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zh-CN" sz="1800" dirty="0" err="1">
                <a:solidFill>
                  <a:srgbClr val="000000"/>
                </a:solidFill>
                <a:latin typeface="Times New Roman" panose="02020503050405090304" pitchFamily="18" charset="0"/>
              </a:rPr>
              <a:t>Mingjie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503050405090304" pitchFamily="18" charset="0"/>
              </a:rPr>
              <a:t> Sun, Roland Hu,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503050405090304" pitchFamily="18" charset="0"/>
              </a:rPr>
              <a:t>Huimin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503050405090304" pitchFamily="18" charset="0"/>
              </a:rPr>
              <a:t> Yu,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503050405090304" pitchFamily="18" charset="0"/>
              </a:rPr>
              <a:t>Bao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503050405090304" pitchFamily="18" charset="0"/>
              </a:rPr>
              <a:t> Zhao,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503050405090304" pitchFamily="18" charset="0"/>
              </a:rPr>
              <a:t>Huipeng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503050405090304" pitchFamily="18" charset="0"/>
              </a:rPr>
              <a:t> Ren, Tri-Training for Semi-Supervised Segmentation of Intracranial Hemorrhages on Brain CT Images, VCIP 2016 (submitted).</a:t>
            </a:r>
            <a:endParaRPr lang="en-US" altLang="zh-CN" sz="1800" dirty="0">
              <a:solidFill>
                <a:srgbClr val="000000"/>
              </a:solidFill>
              <a:latin typeface="Times New Roman" panose="02020503050405090304" pitchFamily="18" charset="0"/>
            </a:endParaRPr>
          </a:p>
        </p:txBody>
      </p:sp>
      <p:pic>
        <p:nvPicPr>
          <p:cNvPr id="24" name="图片 1" descr="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355975"/>
            <a:ext cx="3309938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4498975" y="1679575"/>
            <a:ext cx="1817688" cy="68580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/>
            </a:solidFill>
            <a:miter lim="800000"/>
          </a:ln>
        </p:spPr>
        <p:txBody>
          <a:bodyPr lIns="91439" tIns="45719" rIns="91439" bIns="45719"/>
          <a:lstStyle>
            <a:lvl1pPr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90204" pitchFamily="34" charset="0"/>
                <a:ea typeface="华文细黑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 typeface="Wingdings" panose="05000000000000000000" pitchFamily="2" charset="2"/>
              <a:buNone/>
            </a:pPr>
            <a:r>
              <a:rPr lang="en-US" altLang="zh-CN" sz="1800">
                <a:latin typeface="Times New Roman" panose="02020503050405090304" pitchFamily="18" charset="0"/>
                <a:ea typeface="宋体" pitchFamily="2" charset="-122"/>
              </a:rPr>
              <a:t>Feature extraction</a:t>
            </a:r>
            <a:endParaRPr lang="zh-CN" altLang="zh-CN" sz="1800">
              <a:latin typeface="Verdana" panose="020B0604030504040204" pitchFamily="34" charset="0"/>
              <a:ea typeface="宋体" pitchFamily="2" charset="-122"/>
            </a:endParaRPr>
          </a:p>
        </p:txBody>
      </p:sp>
      <p:sp>
        <p:nvSpPr>
          <p:cNvPr id="26" name="箭头 322"/>
          <p:cNvSpPr>
            <a:spLocks noEditPoints="1" noChangeShapeType="1"/>
          </p:cNvSpPr>
          <p:nvPr/>
        </p:nvSpPr>
        <p:spPr bwMode="auto">
          <a:xfrm flipV="1">
            <a:off x="6299200" y="2058988"/>
            <a:ext cx="715963" cy="1587"/>
          </a:xfrm>
          <a:prstGeom prst="line">
            <a:avLst/>
          </a:prstGeom>
          <a:noFill/>
          <a:ln w="34925">
            <a:solidFill>
              <a:schemeClr val="tx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燕尾形箭头1 340"/>
          <p:cNvSpPr>
            <a:spLocks noEditPoints="1"/>
          </p:cNvSpPr>
          <p:nvPr/>
        </p:nvSpPr>
        <p:spPr bwMode="auto">
          <a:xfrm rot="5280000">
            <a:off x="4902994" y="2831307"/>
            <a:ext cx="1089025" cy="274637"/>
          </a:xfrm>
          <a:custGeom>
            <a:avLst/>
            <a:gdLst>
              <a:gd name="T0" fmla="*/ 545178 w 812503"/>
              <a:gd name="T1" fmla="*/ 0 h 310097"/>
              <a:gd name="T2" fmla="*/ 812503 w 812503"/>
              <a:gd name="T3" fmla="*/ 155049 h 310097"/>
              <a:gd name="T4" fmla="*/ 545178 w 812503"/>
              <a:gd name="T5" fmla="*/ 310097 h 310097"/>
              <a:gd name="T6" fmla="*/ 545178 w 812503"/>
              <a:gd name="T7" fmla="*/ 212220 h 310097"/>
              <a:gd name="T8" fmla="*/ 0 w 812503"/>
              <a:gd name="T9" fmla="*/ 259590 h 310097"/>
              <a:gd name="T10" fmla="*/ 160832 w 812503"/>
              <a:gd name="T11" fmla="*/ 155049 h 310097"/>
              <a:gd name="T12" fmla="*/ 0 w 812503"/>
              <a:gd name="T13" fmla="*/ 50507 h 310097"/>
              <a:gd name="T14" fmla="*/ 545178 w 812503"/>
              <a:gd name="T15" fmla="*/ 97878 h 310097"/>
              <a:gd name="T16" fmla="*/ 545178 w 812503"/>
              <a:gd name="T17" fmla="*/ 0 h 310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2503" h="310097">
                <a:moveTo>
                  <a:pt x="545178" y="0"/>
                </a:moveTo>
                <a:lnTo>
                  <a:pt x="812503" y="155049"/>
                </a:lnTo>
                <a:lnTo>
                  <a:pt x="545178" y="310097"/>
                </a:lnTo>
                <a:lnTo>
                  <a:pt x="545178" y="212220"/>
                </a:lnTo>
                <a:lnTo>
                  <a:pt x="0" y="259590"/>
                </a:lnTo>
                <a:lnTo>
                  <a:pt x="160832" y="155049"/>
                </a:lnTo>
                <a:lnTo>
                  <a:pt x="0" y="50507"/>
                </a:lnTo>
                <a:lnTo>
                  <a:pt x="545178" y="97878"/>
                </a:lnTo>
                <a:lnTo>
                  <a:pt x="545178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63529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57150" cap="flat" cmpd="sng">
            <a:solidFill>
              <a:srgbClr val="FFFF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5003" dir="2471156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/>
              <a:t>视</a:t>
            </a:r>
            <a:r>
              <a:rPr lang="zh-CN" altLang="en-US" sz="3600" b="1" dirty="0" smtClean="0"/>
              <a:t>频场景人数估计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475656" y="4941168"/>
            <a:ext cx="649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测</a:t>
            </a:r>
            <a:r>
              <a:rPr lang="zh-CN" altLang="en-US" sz="2400" b="1" dirty="0" smtClean="0"/>
              <a:t>试流程：数据的</a:t>
            </a:r>
            <a:r>
              <a:rPr lang="en-US" altLang="zh-CN" sz="2400" b="1" dirty="0" smtClean="0"/>
              <a:t>Ground Truth </a:t>
            </a:r>
            <a:r>
              <a:rPr lang="zh-CN" altLang="en-US" sz="2400" b="1" dirty="0" smtClean="0"/>
              <a:t>与</a:t>
            </a:r>
            <a:r>
              <a:rPr lang="en-US" altLang="zh-CN" sz="2400" b="1" dirty="0" smtClean="0"/>
              <a:t> Prediction</a:t>
            </a:r>
            <a:endParaRPr lang="en-US" altLang="zh-CN" sz="2400" b="1" dirty="0"/>
          </a:p>
        </p:txBody>
      </p:sp>
      <p:sp>
        <p:nvSpPr>
          <p:cNvPr id="10" name="文本框 7"/>
          <p:cNvSpPr txBox="1"/>
          <p:nvPr/>
        </p:nvSpPr>
        <p:spPr>
          <a:xfrm>
            <a:off x="827584" y="429421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图</a:t>
            </a:r>
            <a:r>
              <a:rPr lang="zh-CN" altLang="en-US" sz="2400" b="1" dirty="0"/>
              <a:t>像</a:t>
            </a:r>
            <a:endParaRPr lang="en-US" altLang="zh-CN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749" y="2232291"/>
            <a:ext cx="8305386" cy="1953925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2953526" y="4294213"/>
            <a:ext cx="354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Ground Truth = 43</a:t>
            </a:r>
            <a:endParaRPr lang="en-US" altLang="zh-CN" sz="2400" b="1" dirty="0"/>
          </a:p>
        </p:txBody>
      </p:sp>
      <p:sp>
        <p:nvSpPr>
          <p:cNvPr id="16" name="文本框 7"/>
          <p:cNvSpPr txBox="1"/>
          <p:nvPr/>
        </p:nvSpPr>
        <p:spPr>
          <a:xfrm>
            <a:off x="6325064" y="4300631"/>
            <a:ext cx="21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Prediction= 44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/>
              <a:t>视</a:t>
            </a:r>
            <a:r>
              <a:rPr lang="zh-CN" altLang="en-US" sz="3600" b="1" dirty="0" smtClean="0"/>
              <a:t>频场景人数估计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475656" y="4941168"/>
            <a:ext cx="649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测</a:t>
            </a:r>
            <a:r>
              <a:rPr lang="zh-CN" altLang="en-US" sz="2400" b="1" dirty="0" smtClean="0"/>
              <a:t>试流程：数据的</a:t>
            </a:r>
            <a:r>
              <a:rPr lang="en-US" altLang="zh-CN" sz="2400" b="1" dirty="0" smtClean="0"/>
              <a:t>Ground Truth </a:t>
            </a:r>
            <a:r>
              <a:rPr lang="zh-CN" altLang="en-US" sz="2400" b="1" dirty="0" smtClean="0"/>
              <a:t>与</a:t>
            </a:r>
            <a:r>
              <a:rPr lang="en-US" altLang="zh-CN" sz="2400" b="1" dirty="0" smtClean="0"/>
              <a:t> Prediction</a:t>
            </a:r>
            <a:endParaRPr lang="en-US" altLang="zh-CN" sz="2400" b="1" dirty="0"/>
          </a:p>
        </p:txBody>
      </p:sp>
      <p:sp>
        <p:nvSpPr>
          <p:cNvPr id="10" name="文本框 7"/>
          <p:cNvSpPr txBox="1"/>
          <p:nvPr/>
        </p:nvSpPr>
        <p:spPr>
          <a:xfrm>
            <a:off x="827584" y="4294213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图</a:t>
            </a:r>
            <a:r>
              <a:rPr lang="zh-CN" altLang="en-US" sz="2400" b="1" dirty="0"/>
              <a:t>像</a:t>
            </a:r>
            <a:endParaRPr lang="en-US" altLang="zh-CN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749" y="2232291"/>
            <a:ext cx="8305386" cy="1953925"/>
          </a:xfrm>
          <a:prstGeom prst="rect">
            <a:avLst/>
          </a:prstGeom>
        </p:spPr>
      </p:pic>
      <p:sp>
        <p:nvSpPr>
          <p:cNvPr id="15" name="文本框 7"/>
          <p:cNvSpPr txBox="1"/>
          <p:nvPr/>
        </p:nvSpPr>
        <p:spPr>
          <a:xfrm>
            <a:off x="2953526" y="4294213"/>
            <a:ext cx="354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Ground Truth = 43</a:t>
            </a:r>
            <a:endParaRPr lang="en-US" altLang="zh-CN" sz="2400" b="1" dirty="0"/>
          </a:p>
        </p:txBody>
      </p:sp>
      <p:sp>
        <p:nvSpPr>
          <p:cNvPr id="16" name="文本框 7"/>
          <p:cNvSpPr txBox="1"/>
          <p:nvPr/>
        </p:nvSpPr>
        <p:spPr>
          <a:xfrm>
            <a:off x="6325064" y="4300631"/>
            <a:ext cx="2178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Prediction= 44</a:t>
            </a:r>
            <a:endParaRPr lang="en-US" altLang="zh-C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4" name="标题 1"/>
          <p:cNvSpPr txBox="1"/>
          <p:nvPr/>
        </p:nvSpPr>
        <p:spPr bwMode="auto">
          <a:xfrm>
            <a:off x="151994" y="277949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 </a:t>
            </a:r>
            <a:r>
              <a:rPr lang="en-US" altLang="zh-CN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– 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语义分割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31466" y="1247130"/>
            <a:ext cx="8761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全卷积网络</a:t>
            </a:r>
            <a:r>
              <a:rPr lang="en-US" altLang="zh-CN" sz="3600" b="1" dirty="0"/>
              <a:t> </a:t>
            </a:r>
            <a:r>
              <a:rPr lang="en-US" altLang="zh-CN" sz="3600" b="1" dirty="0" smtClean="0"/>
              <a:t>– </a:t>
            </a:r>
            <a:r>
              <a:rPr lang="zh-CN" altLang="en-US" sz="3600" b="1" dirty="0"/>
              <a:t>视</a:t>
            </a:r>
            <a:r>
              <a:rPr lang="zh-CN" altLang="en-US" sz="3600" b="1" dirty="0" smtClean="0"/>
              <a:t>频场景人数估计</a:t>
            </a:r>
            <a:endParaRPr lang="zh-CN" altLang="en-US" sz="2800" b="1" dirty="0"/>
          </a:p>
        </p:txBody>
      </p:sp>
      <p:pic>
        <p:nvPicPr>
          <p:cNvPr id="4" name="场景人数估计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63973" y="2208592"/>
            <a:ext cx="6096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5842" name="TextBox 6"/>
          <p:cNvSpPr txBox="1">
            <a:spLocks noChangeArrowheads="1"/>
          </p:cNvSpPr>
          <p:nvPr/>
        </p:nvSpPr>
        <p:spPr bwMode="auto">
          <a:xfrm>
            <a:off x="1619672" y="2492896"/>
            <a:ext cx="655272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 dirty="0" smtClean="0">
                <a:latin typeface="黑体" pitchFamily="2" charset="-122"/>
                <a:ea typeface="黑体" pitchFamily="2" charset="-122"/>
              </a:rPr>
              <a:t>Thank you and comments are welcomed</a:t>
            </a:r>
            <a:endParaRPr lang="en-US" altLang="zh-CN" sz="4000" b="1" dirty="0" smtClean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标检测与分割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447675" y="1438275"/>
            <a:ext cx="8229600" cy="514350"/>
          </a:xfrm>
          <a:prstGeom prst="rect">
            <a:avLst/>
          </a:prstGeom>
          <a:ln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800" b="0" i="0" kern="0" noProof="1" smtClean="0">
                <a:sym typeface="+mn-ea"/>
              </a:rPr>
              <a:t>人脸检测与识别硬件系统</a:t>
            </a:r>
            <a:endParaRPr lang="en-US" altLang="zh-CN" sz="2800" b="0" i="0" kern="0" noProof="1" smtClean="0">
              <a:sym typeface="+mn-ea"/>
            </a:endParaRPr>
          </a:p>
        </p:txBody>
      </p:sp>
      <p:pic>
        <p:nvPicPr>
          <p:cNvPr id="29" name="图片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32363" y="4076700"/>
            <a:ext cx="3484562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4076700"/>
            <a:ext cx="342106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257425"/>
            <a:ext cx="1651000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116138"/>
            <a:ext cx="4946650" cy="154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prstClr val="white"/>
                </a:solidFill>
                <a:latin typeface="Arial" panose="020B0604020202090204" pitchFamily="34" charset="0"/>
              </a:rPr>
              <a:t>目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标检测与分割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4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86421"/>
            <a:ext cx="7848872" cy="550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2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9" y="1267309"/>
            <a:ext cx="4608512" cy="400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683568" y="5813044"/>
            <a:ext cx="79928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algn="just"/>
            <a:r>
              <a:rPr lang="en-US" altLang="zh-CN" dirty="0"/>
              <a:t>Viola and </a:t>
            </a:r>
            <a:r>
              <a:rPr lang="en-US" altLang="zh-CN" dirty="0" err="1"/>
              <a:t>Jone</a:t>
            </a:r>
            <a:r>
              <a:rPr lang="en-US" altLang="zh-CN" dirty="0"/>
              <a:t>, Robust Real-Time Face Detection, International Journal of Computer Vision 57(2), 137–154, 2004</a:t>
            </a:r>
            <a:endParaRPr lang="en-US" altLang="zh-CN" dirty="0"/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220072" y="1502298"/>
            <a:ext cx="36004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anose="020B0604020202090204" pitchFamily="34" charset="0"/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）白色区域的像素值，减去黑色区域的像素值。</a:t>
            </a:r>
            <a:endParaRPr lang="en-US" altLang="zh-CN" dirty="0" smtClean="0"/>
          </a:p>
          <a:p>
            <a:pPr eaLnBrk="1" hangingPunct="1">
              <a:buFont typeface="Arial" panose="020B0604020202090204" pitchFamily="34" charset="0"/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）每一个</a:t>
            </a:r>
            <a:r>
              <a:rPr lang="en-US" altLang="zh-CN" dirty="0" smtClean="0"/>
              <a:t>FEATURE</a:t>
            </a:r>
            <a:r>
              <a:rPr lang="zh-CN" altLang="en-US" dirty="0"/>
              <a:t>所</a:t>
            </a:r>
            <a:r>
              <a:rPr lang="zh-CN" altLang="en-US" dirty="0" smtClean="0"/>
              <a:t>有区域长度和宽度一致。</a:t>
            </a:r>
            <a:endParaRPr lang="en-US" altLang="zh-CN" dirty="0" smtClean="0"/>
          </a:p>
          <a:p>
            <a:pPr eaLnBrk="1" hangingPunct="1">
              <a:buFont typeface="Arial" panose="020B0604020202090204" pitchFamily="34" charset="0"/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可以在整幅图上平移，只需要满足（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）和（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）即可。</a:t>
            </a:r>
            <a:endParaRPr lang="en-US" altLang="zh-CN" dirty="0" smtClean="0"/>
          </a:p>
          <a:p>
            <a:pPr eaLnBrk="1" hangingPunct="1">
              <a:buFont typeface="Arial" panose="020B0604020202090204" pitchFamily="34" charset="0"/>
              <a:buNone/>
            </a:pP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）可以取左图这四种形式。</a:t>
            </a:r>
            <a:endParaRPr lang="en-US" altLang="zh-CN" dirty="0" smtClean="0"/>
          </a:p>
          <a:p>
            <a:pPr eaLnBrk="1" hangingPunct="1">
              <a:buFont typeface="Arial" panose="020B0604020202090204" pitchFamily="34" charset="0"/>
              <a:buNone/>
            </a:pPr>
            <a:endParaRPr lang="en-US" altLang="zh-CN" dirty="0"/>
          </a:p>
          <a:p>
            <a:pPr eaLnBrk="1" hangingPunct="1">
              <a:buFont typeface="Arial" panose="020B0604020202090204" pitchFamily="34" charset="0"/>
              <a:buNone/>
            </a:pPr>
            <a:r>
              <a:rPr lang="zh-CN" altLang="en-US" dirty="0"/>
              <a:t>对</a:t>
            </a:r>
            <a:r>
              <a:rPr lang="zh-CN" altLang="en-US" dirty="0" smtClean="0"/>
              <a:t>于一个</a:t>
            </a:r>
            <a:r>
              <a:rPr lang="en-US" altLang="zh-CN" dirty="0" smtClean="0"/>
              <a:t>24</a:t>
            </a:r>
            <a:r>
              <a:rPr lang="zh-CN" altLang="en-US" dirty="0" smtClean="0"/>
              <a:t>*</a:t>
            </a:r>
            <a:r>
              <a:rPr lang="en-US" altLang="zh-CN" dirty="0" smtClean="0"/>
              <a:t>24</a:t>
            </a:r>
            <a:r>
              <a:rPr lang="zh-CN" altLang="en-US" dirty="0" smtClean="0"/>
              <a:t>的图像，所有的</a:t>
            </a:r>
            <a:r>
              <a:rPr lang="en-US" altLang="zh-CN" dirty="0" err="1" smtClean="0"/>
              <a:t>Haar</a:t>
            </a:r>
            <a:r>
              <a:rPr lang="en-US" altLang="zh-CN" dirty="0" smtClean="0"/>
              <a:t>-like feature </a:t>
            </a:r>
            <a:r>
              <a:rPr lang="zh-CN" altLang="en-US" dirty="0" smtClean="0"/>
              <a:t>个数为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万左右。</a:t>
            </a:r>
            <a:endParaRPr lang="en-US" altLang="zh-CN" dirty="0"/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1835696" y="5275725"/>
            <a:ext cx="3046040" cy="36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itchFamily="2" charset="-122"/>
              </a:defRPr>
            </a:lvl9pPr>
          </a:lstStyle>
          <a:p>
            <a:pPr algn="just"/>
            <a:r>
              <a:rPr lang="en-US" altLang="zh-CN" dirty="0" err="1" smtClean="0"/>
              <a:t>Haar</a:t>
            </a:r>
            <a:r>
              <a:rPr lang="en-US" altLang="zh-CN" dirty="0" smtClean="0"/>
              <a:t>-like Features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188" y="1539831"/>
            <a:ext cx="4248472" cy="332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187624" y="5085184"/>
                <a:ext cx="6400150" cy="531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 smtClean="0"/>
                  <a:t>Integral(</a:t>
                </a:r>
                <a:r>
                  <a:rPr lang="en-US" altLang="zh-CN" sz="3200" dirty="0" err="1" smtClean="0"/>
                  <a:t>x,y</a:t>
                </a:r>
                <a:r>
                  <a:rPr lang="en-US" altLang="zh-CN" sz="3200" dirty="0" smtClean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3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𝐼𝑚𝑎𝑔𝑒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5085184"/>
                <a:ext cx="6400150" cy="531556"/>
              </a:xfrm>
              <a:prstGeom prst="rect">
                <a:avLst/>
              </a:prstGeom>
              <a:blipFill rotWithShape="1">
                <a:blip r:embed="rId2"/>
                <a:stretch>
                  <a:fillRect l="-3" t="-20" r="-2577" b="-1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标题 1"/>
          <p:cNvSpPr txBox="1"/>
          <p:nvPr/>
        </p:nvSpPr>
        <p:spPr bwMode="auto">
          <a:xfrm>
            <a:off x="28963" y="306630"/>
            <a:ext cx="8229600" cy="65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目标检测（</a:t>
            </a:r>
            <a:r>
              <a:rPr lang="en-US" altLang="zh-CN" sz="4400" b="1" dirty="0" err="1" smtClean="0">
                <a:solidFill>
                  <a:prstClr val="white"/>
                </a:solidFill>
                <a:latin typeface="Arial" panose="020B0604020202090204" pitchFamily="34" charset="0"/>
              </a:rPr>
              <a:t>AdaBoost</a:t>
            </a:r>
            <a:r>
              <a:rPr lang="zh-CN" altLang="en-US" sz="4400" b="1" dirty="0" smtClean="0">
                <a:solidFill>
                  <a:prstClr val="white"/>
                </a:solidFill>
                <a:latin typeface="Arial" panose="020B0604020202090204" pitchFamily="34" charset="0"/>
              </a:rPr>
              <a:t>）</a:t>
            </a:r>
            <a:endParaRPr lang="zh-CN" altLang="en-US" sz="4400" b="1" cap="all" dirty="0">
              <a:solidFill>
                <a:prstClr val="white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蝴蝶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6244</Words>
  <Application>WPS 演示</Application>
  <PresentationFormat>On-screen Show (4:3)</PresentationFormat>
  <Paragraphs>372</Paragraphs>
  <Slides>53</Slides>
  <Notes>50</Notes>
  <HiddenSlides>0</HiddenSlides>
  <MMClips>3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76" baseType="lpstr">
      <vt:lpstr>Arial</vt:lpstr>
      <vt:lpstr>方正书宋_GBK</vt:lpstr>
      <vt:lpstr>Wingdings</vt:lpstr>
      <vt:lpstr>黑体</vt:lpstr>
      <vt:lpstr>汉仪中黑KW</vt:lpstr>
      <vt:lpstr>Times New Roman</vt:lpstr>
      <vt:lpstr>Arial Unicode MS</vt:lpstr>
      <vt:lpstr>华文楷体</vt:lpstr>
      <vt:lpstr>宋体</vt:lpstr>
      <vt:lpstr>汉仪书宋二KW</vt:lpstr>
      <vt:lpstr>华文细黑</vt:lpstr>
      <vt:lpstr>黑体-简</vt:lpstr>
      <vt:lpstr>Verdana</vt:lpstr>
      <vt:lpstr>Cambria Math</vt:lpstr>
      <vt:lpstr>NimbusRomNo9L</vt:lpstr>
      <vt:lpstr>微软雅黑</vt:lpstr>
      <vt:lpstr>汉仪旗黑KW</vt:lpstr>
      <vt:lpstr>宋体</vt:lpstr>
      <vt:lpstr>Calibri</vt:lpstr>
      <vt:lpstr>Helvetica Neue</vt:lpstr>
      <vt:lpstr>Thonburi</vt:lpstr>
      <vt:lpstr>蝴蝶飞</vt:lpstr>
      <vt:lpstr>1_蝴蝶飞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Haoji Hu</dc:creator>
  <cp:lastModifiedBy>assassinq</cp:lastModifiedBy>
  <cp:revision>830</cp:revision>
  <dcterms:created xsi:type="dcterms:W3CDTF">2020-07-20T11:05:13Z</dcterms:created>
  <dcterms:modified xsi:type="dcterms:W3CDTF">2020-07-20T11:05:13Z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2052-2.3.1.3761</vt:lpwstr>
  </property>
</Properties>
</file>